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89" r:id="rId9"/>
    <p:sldId id="288" r:id="rId10"/>
    <p:sldId id="263" r:id="rId11"/>
    <p:sldId id="265" r:id="rId12"/>
    <p:sldId id="285" r:id="rId13"/>
    <p:sldId id="267" r:id="rId14"/>
    <p:sldId id="266" r:id="rId15"/>
    <p:sldId id="296" r:id="rId16"/>
    <p:sldId id="268" r:id="rId17"/>
    <p:sldId id="269" r:id="rId18"/>
    <p:sldId id="270" r:id="rId19"/>
    <p:sldId id="287" r:id="rId20"/>
    <p:sldId id="293" r:id="rId21"/>
    <p:sldId id="271" r:id="rId22"/>
    <p:sldId id="294" r:id="rId23"/>
    <p:sldId id="295" r:id="rId24"/>
    <p:sldId id="299" r:id="rId25"/>
    <p:sldId id="300" r:id="rId26"/>
    <p:sldId id="301" r:id="rId27"/>
    <p:sldId id="272" r:id="rId28"/>
    <p:sldId id="273" r:id="rId29"/>
    <p:sldId id="274" r:id="rId30"/>
    <p:sldId id="286" r:id="rId31"/>
    <p:sldId id="275" r:id="rId32"/>
    <p:sldId id="276" r:id="rId33"/>
    <p:sldId id="277" r:id="rId34"/>
    <p:sldId id="290" r:id="rId35"/>
    <p:sldId id="291" r:id="rId36"/>
    <p:sldId id="278" r:id="rId37"/>
    <p:sldId id="279" r:id="rId38"/>
    <p:sldId id="280" r:id="rId39"/>
    <p:sldId id="297" r:id="rId40"/>
    <p:sldId id="281" r:id="rId41"/>
    <p:sldId id="283" r:id="rId42"/>
    <p:sldId id="298" r:id="rId43"/>
    <p:sldId id="292" r:id="rId44"/>
  </p:sldIdLst>
  <p:sldSz cx="9144000" cy="6858000" type="screen4x3"/>
  <p:notesSz cx="6669088"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12/07/2010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12/07/2010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12/07/2010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12/07/2010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12/07/2010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12/07/2010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12/07/2010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12/07/2010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12/07/2010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
        <p:nvSpPr>
          <p:cNvPr id="5" name="Rectangle 4"/>
          <p:cNvSpPr/>
          <p:nvPr userDrawn="1"/>
        </p:nvSpPr>
        <p:spPr>
          <a:xfrm>
            <a:off x="0" y="0"/>
            <a:ext cx="9144000" cy="6206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tx1"/>
                </a:solidFill>
              </a:ln>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12/07/2010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12/07/2010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12/07/2010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en.wikipedia.org/wiki/File:Doppler_effect_diagrammatic.png" TargetMode="Externa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fr.wikipedia.org/wiki/Fichier:CNO_cycle.png" TargetMode="Externa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hyperlink" Target="http://fr.wikipedia.org/wiki/Fichier:Reaction-triple-alpha.sv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p:cNvSpPr txBox="1"/>
          <p:nvPr/>
        </p:nvSpPr>
        <p:spPr>
          <a:xfrm>
            <a:off x="0" y="548680"/>
            <a:ext cx="9144000" cy="707886"/>
          </a:xfrm>
          <a:prstGeom prst="rect">
            <a:avLst/>
          </a:prstGeom>
          <a:noFill/>
        </p:spPr>
        <p:txBody>
          <a:bodyPr wrap="square" rtlCol="0">
            <a:spAutoFit/>
          </a:bodyPr>
          <a:lstStyle/>
          <a:p>
            <a:pPr algn="ctr"/>
            <a:r>
              <a:rPr lang="fr-FR" sz="4000" b="1" dirty="0" smtClean="0">
                <a:solidFill>
                  <a:srgbClr val="FFFF00"/>
                </a:solidFill>
                <a:latin typeface="Copperplate Gothic Bold" pitchFamily="34" charset="0"/>
              </a:rPr>
              <a:t>La spectroscopie</a:t>
            </a:r>
            <a:endParaRPr lang="fr-FR" sz="4000" b="1" dirty="0">
              <a:solidFill>
                <a:srgbClr val="FFFF00"/>
              </a:solidFill>
              <a:latin typeface="Copperplate Gothic Bold" pitchFamily="34" charset="0"/>
            </a:endParaRPr>
          </a:p>
        </p:txBody>
      </p:sp>
      <p:pic>
        <p:nvPicPr>
          <p:cNvPr id="3" name="Image 2" descr="grb021004_sso23_spec.gif"/>
          <p:cNvPicPr>
            <a:picLocks noChangeAspect="1"/>
          </p:cNvPicPr>
          <p:nvPr/>
        </p:nvPicPr>
        <p:blipFill>
          <a:blip r:embed="rId2" cstate="print"/>
          <a:stretch>
            <a:fillRect/>
          </a:stretch>
        </p:blipFill>
        <p:spPr>
          <a:xfrm>
            <a:off x="99485" y="1844824"/>
            <a:ext cx="4328499" cy="3235102"/>
          </a:xfrm>
          <a:prstGeom prst="rect">
            <a:avLst/>
          </a:prstGeom>
        </p:spPr>
      </p:pic>
      <p:pic>
        <p:nvPicPr>
          <p:cNvPr id="4" name="Image 3" descr="spectre_multi_050904.bmp"/>
          <p:cNvPicPr>
            <a:picLocks noChangeAspect="1"/>
          </p:cNvPicPr>
          <p:nvPr/>
        </p:nvPicPr>
        <p:blipFill>
          <a:blip r:embed="rId3" cstate="print"/>
          <a:srcRect l="2454" t="42650" r="6911" b="12201"/>
          <a:stretch>
            <a:fillRect/>
          </a:stretch>
        </p:blipFill>
        <p:spPr>
          <a:xfrm>
            <a:off x="4511714" y="1844824"/>
            <a:ext cx="4596790" cy="3240360"/>
          </a:xfrm>
          <a:prstGeom prst="rect">
            <a:avLst/>
          </a:prstGeom>
        </p:spPr>
      </p:pic>
      <p:sp>
        <p:nvSpPr>
          <p:cNvPr id="5" name="ZoneTexte 4"/>
          <p:cNvSpPr txBox="1"/>
          <p:nvPr/>
        </p:nvSpPr>
        <p:spPr>
          <a:xfrm>
            <a:off x="0" y="6381328"/>
            <a:ext cx="9144000" cy="369332"/>
          </a:xfrm>
          <a:prstGeom prst="rect">
            <a:avLst/>
          </a:prstGeom>
          <a:noFill/>
        </p:spPr>
        <p:txBody>
          <a:bodyPr wrap="square" rtlCol="0">
            <a:spAutoFit/>
          </a:bodyPr>
          <a:lstStyle/>
          <a:p>
            <a:pPr algn="ctr"/>
            <a:r>
              <a:rPr lang="fr-FR" dirty="0" smtClean="0">
                <a:solidFill>
                  <a:srgbClr val="FFFF00"/>
                </a:solidFill>
              </a:rPr>
              <a:t>Bruce Gendre</a:t>
            </a:r>
            <a:endParaRPr lang="fr-FR"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6060698" cy="461665"/>
          </a:xfrm>
          <a:prstGeom prst="rect">
            <a:avLst/>
          </a:prstGeom>
          <a:noFill/>
        </p:spPr>
        <p:txBody>
          <a:bodyPr wrap="square" rtlCol="0" anchor="ctr">
            <a:spAutoFit/>
          </a:bodyPr>
          <a:lstStyle/>
          <a:p>
            <a:r>
              <a:rPr lang="fr-FR" sz="2400" smtClean="0">
                <a:solidFill>
                  <a:srgbClr val="FFFF00"/>
                </a:solidFill>
                <a:latin typeface="Copperplate Gothic Bold" pitchFamily="34" charset="0"/>
              </a:rPr>
              <a:t>Les spectrométres professionels</a:t>
            </a:r>
            <a:endParaRPr lang="fr-FR" sz="2400">
              <a:solidFill>
                <a:srgbClr val="FFFF00"/>
              </a:solidFill>
              <a:latin typeface="Copperplate Gothic Bold" pitchFamily="34" charset="0"/>
            </a:endParaRPr>
          </a:p>
        </p:txBody>
      </p:sp>
      <p:pic>
        <p:nvPicPr>
          <p:cNvPr id="4" name="Picture 6" descr="reseaublaze.png"/>
          <p:cNvPicPr>
            <a:picLocks noChangeAspect="1" noChangeArrowheads="1"/>
          </p:cNvPicPr>
          <p:nvPr/>
        </p:nvPicPr>
        <p:blipFill>
          <a:blip r:embed="rId2" cstate="print"/>
          <a:srcRect/>
          <a:stretch>
            <a:fillRect/>
          </a:stretch>
        </p:blipFill>
        <p:spPr bwMode="auto">
          <a:xfrm>
            <a:off x="5940152" y="908720"/>
            <a:ext cx="2945904" cy="2577666"/>
          </a:xfrm>
          <a:prstGeom prst="rect">
            <a:avLst/>
          </a:prstGeom>
          <a:noFill/>
        </p:spPr>
      </p:pic>
      <p:sp>
        <p:nvSpPr>
          <p:cNvPr id="6" name="ZoneTexte 5"/>
          <p:cNvSpPr txBox="1"/>
          <p:nvPr/>
        </p:nvSpPr>
        <p:spPr>
          <a:xfrm>
            <a:off x="179512" y="810578"/>
            <a:ext cx="5040560" cy="1754326"/>
          </a:xfrm>
          <a:prstGeom prst="rect">
            <a:avLst/>
          </a:prstGeom>
          <a:noFill/>
        </p:spPr>
        <p:txBody>
          <a:bodyPr wrap="square" rtlCol="0">
            <a:spAutoFit/>
          </a:bodyPr>
          <a:lstStyle/>
          <a:p>
            <a:r>
              <a:rPr lang="fr-FR" dirty="0" smtClean="0"/>
              <a:t>Les spectromètres </a:t>
            </a:r>
            <a:r>
              <a:rPr lang="fr-FR" dirty="0" err="1" smtClean="0"/>
              <a:t>blazés</a:t>
            </a:r>
            <a:r>
              <a:rPr lang="fr-FR" dirty="0" smtClean="0"/>
              <a:t> sont construits afin que le maximum d’émission soit concentré sur un grand ordre (meilleure résolution spectrale) et non sur l’ordre 0 </a:t>
            </a:r>
          </a:p>
          <a:p>
            <a:pPr lvl="1"/>
            <a:r>
              <a:rPr lang="fr-FR" dirty="0" smtClean="0">
                <a:solidFill>
                  <a:srgbClr val="FF0000"/>
                </a:solidFill>
              </a:rPr>
              <a:t>Réseau par réflexion avec une inclination de la face réfléchissante</a:t>
            </a:r>
            <a:endParaRPr lang="fr-FR" dirty="0">
              <a:solidFill>
                <a:srgbClr val="FF0000"/>
              </a:solidFill>
            </a:endParaRPr>
          </a:p>
        </p:txBody>
      </p:sp>
      <p:sp>
        <p:nvSpPr>
          <p:cNvPr id="7" name="ZoneTexte 6"/>
          <p:cNvSpPr txBox="1"/>
          <p:nvPr/>
        </p:nvSpPr>
        <p:spPr>
          <a:xfrm>
            <a:off x="179512" y="3068960"/>
            <a:ext cx="4896544" cy="3139321"/>
          </a:xfrm>
          <a:prstGeom prst="rect">
            <a:avLst/>
          </a:prstGeom>
          <a:noFill/>
        </p:spPr>
        <p:txBody>
          <a:bodyPr wrap="square" rtlCol="0">
            <a:spAutoFit/>
          </a:bodyPr>
          <a:lstStyle/>
          <a:p>
            <a:r>
              <a:rPr lang="fr-FR" dirty="0" smtClean="0"/>
              <a:t>Cette solution a un défaut : les grands ordres sont en général « mélangés » (on parle de confusion d’ordres)</a:t>
            </a:r>
          </a:p>
          <a:p>
            <a:pPr lvl="1"/>
            <a:r>
              <a:rPr lang="fr-FR" dirty="0" smtClean="0">
                <a:solidFill>
                  <a:srgbClr val="FF0000"/>
                </a:solidFill>
              </a:rPr>
              <a:t>Nécessité d’ajouter un élément dispersif supplémentaire perpendiculaire</a:t>
            </a:r>
          </a:p>
          <a:p>
            <a:endParaRPr lang="fr-FR" dirty="0" smtClean="0"/>
          </a:p>
          <a:p>
            <a:endParaRPr lang="fr-FR" dirty="0" smtClean="0"/>
          </a:p>
          <a:p>
            <a:r>
              <a:rPr lang="fr-FR" dirty="0" smtClean="0"/>
              <a:t>Le résultat est que les ordres ne se suivent plus, mais sont empilés : ce sont les spectromètres échelles</a:t>
            </a:r>
          </a:p>
          <a:p>
            <a:pPr lvl="1"/>
            <a:r>
              <a:rPr lang="fr-FR" dirty="0" smtClean="0">
                <a:solidFill>
                  <a:srgbClr val="FF0000"/>
                </a:solidFill>
              </a:rPr>
              <a:t>Nécessité de recomposer le spectre</a:t>
            </a:r>
            <a:endParaRPr lang="fr-FR" dirty="0">
              <a:solidFill>
                <a:srgbClr val="FF0000"/>
              </a:solidFill>
            </a:endParaRPr>
          </a:p>
        </p:txBody>
      </p:sp>
      <p:pic>
        <p:nvPicPr>
          <p:cNvPr id="26626" name="Picture 2" descr="http://w0.sao.ru/hq/ssl/mwc560_r.gif"/>
          <p:cNvPicPr>
            <a:picLocks noChangeAspect="1" noChangeArrowheads="1"/>
          </p:cNvPicPr>
          <p:nvPr/>
        </p:nvPicPr>
        <p:blipFill>
          <a:blip r:embed="rId3" cstate="print"/>
          <a:srcRect/>
          <a:stretch>
            <a:fillRect/>
          </a:stretch>
        </p:blipFill>
        <p:spPr bwMode="auto">
          <a:xfrm>
            <a:off x="6228184" y="3717032"/>
            <a:ext cx="2520280" cy="297393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6506525"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Pourquoi utiliser la spectroscopie ?</a:t>
            </a:r>
            <a:endParaRPr lang="fr-FR" sz="2400" dirty="0">
              <a:solidFill>
                <a:srgbClr val="FFFF00"/>
              </a:solidFill>
              <a:latin typeface="Copperplate Gothic Bold" pitchFamily="34" charset="0"/>
            </a:endParaRPr>
          </a:p>
        </p:txBody>
      </p:sp>
      <p:sp>
        <p:nvSpPr>
          <p:cNvPr id="3" name="ZoneTexte 2"/>
          <p:cNvSpPr txBox="1"/>
          <p:nvPr/>
        </p:nvSpPr>
        <p:spPr>
          <a:xfrm>
            <a:off x="179512" y="1124744"/>
            <a:ext cx="8640960" cy="4801314"/>
          </a:xfrm>
          <a:prstGeom prst="rect">
            <a:avLst/>
          </a:prstGeom>
          <a:noFill/>
        </p:spPr>
        <p:txBody>
          <a:bodyPr wrap="square" rtlCol="0">
            <a:spAutoFit/>
          </a:bodyPr>
          <a:lstStyle/>
          <a:p>
            <a:r>
              <a:rPr lang="fr-FR" dirty="0" smtClean="0"/>
              <a:t>La spectroscopie permet de mesurer la répartition de l’énergie en fonction de la longueur d’onde.</a:t>
            </a:r>
          </a:p>
          <a:p>
            <a:endParaRPr lang="fr-FR" dirty="0" smtClean="0"/>
          </a:p>
          <a:p>
            <a:endParaRPr lang="fr-FR" dirty="0" smtClean="0"/>
          </a:p>
          <a:p>
            <a:r>
              <a:rPr lang="fr-FR" dirty="0" smtClean="0"/>
              <a:t>La répartition de l’énergie émise dans le spectre électromagnétique donne des informations sur la matière qui a émis cette énergie</a:t>
            </a:r>
          </a:p>
          <a:p>
            <a:endParaRPr lang="fr-FR" dirty="0" smtClean="0"/>
          </a:p>
          <a:p>
            <a:endParaRPr lang="fr-FR" dirty="0" smtClean="0"/>
          </a:p>
          <a:p>
            <a:r>
              <a:rPr lang="fr-FR" dirty="0" smtClean="0"/>
              <a:t>Toute matière traversée par une onde électromagnétique peut y laisser une signature spécifique indiquant ses propriétés</a:t>
            </a:r>
          </a:p>
          <a:p>
            <a:endParaRPr lang="fr-FR" dirty="0" smtClean="0"/>
          </a:p>
          <a:p>
            <a:endParaRPr lang="fr-FR" dirty="0" smtClean="0"/>
          </a:p>
          <a:p>
            <a:r>
              <a:rPr lang="fr-FR" dirty="0" smtClean="0"/>
              <a:t>La spectroscopie offre de ce fait une connaissance des mécanismes physiques qui œuvrent lors de l’émission et de la transmission de l’énergie</a:t>
            </a:r>
          </a:p>
          <a:p>
            <a:endParaRPr lang="fr-FR" dirty="0" smtClean="0"/>
          </a:p>
          <a:p>
            <a:endParaRPr lang="fr-FR" dirty="0" smtClean="0"/>
          </a:p>
          <a:p>
            <a:r>
              <a:rPr lang="fr-FR" b="1" dirty="0" smtClean="0">
                <a:solidFill>
                  <a:srgbClr val="FF0000"/>
                </a:solidFill>
              </a:rPr>
              <a:t>Il y a 5 grandes applications de la spectroscopie</a:t>
            </a:r>
            <a:endParaRPr lang="fr-FR"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3910622"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Mesure du continuum</a:t>
            </a:r>
            <a:endParaRPr lang="fr-FR" sz="2400" dirty="0">
              <a:solidFill>
                <a:srgbClr val="FFFF00"/>
              </a:solidFill>
              <a:latin typeface="Copperplate Gothic Bold" pitchFamily="34" charset="0"/>
            </a:endParaRPr>
          </a:p>
        </p:txBody>
      </p:sp>
      <p:sp>
        <p:nvSpPr>
          <p:cNvPr id="3" name="ZoneTexte 2"/>
          <p:cNvSpPr txBox="1"/>
          <p:nvPr/>
        </p:nvSpPr>
        <p:spPr>
          <a:xfrm>
            <a:off x="323528" y="980728"/>
            <a:ext cx="8270881" cy="1477328"/>
          </a:xfrm>
          <a:prstGeom prst="rect">
            <a:avLst/>
          </a:prstGeom>
          <a:noFill/>
        </p:spPr>
        <p:txBody>
          <a:bodyPr wrap="square" rtlCol="0">
            <a:spAutoFit/>
          </a:bodyPr>
          <a:lstStyle/>
          <a:p>
            <a:r>
              <a:rPr lang="fr-FR" dirty="0" smtClean="0"/>
              <a:t>La première mesure possible est une mesure « large », qui permet de savoir « globalement » comment est émis l’énergie et  si elle a traversé des milieux spécifiques</a:t>
            </a:r>
          </a:p>
          <a:p>
            <a:endParaRPr lang="fr-FR" dirty="0" smtClean="0"/>
          </a:p>
          <a:p>
            <a:r>
              <a:rPr lang="fr-FR" dirty="0" smtClean="0"/>
              <a:t>Exemple de mesures possibles à partir du continuum : la température d’une étoile</a:t>
            </a:r>
            <a:endParaRPr lang="fr-FR" dirty="0"/>
          </a:p>
        </p:txBody>
      </p:sp>
      <p:pic>
        <p:nvPicPr>
          <p:cNvPr id="24578" name="Picture 2" descr="planckintro.png"/>
          <p:cNvPicPr>
            <a:picLocks noChangeAspect="1" noChangeArrowheads="1"/>
          </p:cNvPicPr>
          <p:nvPr/>
        </p:nvPicPr>
        <p:blipFill>
          <a:blip r:embed="rId2" cstate="print"/>
          <a:srcRect/>
          <a:stretch>
            <a:fillRect/>
          </a:stretch>
        </p:blipFill>
        <p:spPr bwMode="auto">
          <a:xfrm>
            <a:off x="4381500" y="2852936"/>
            <a:ext cx="4762500" cy="2981326"/>
          </a:xfrm>
          <a:prstGeom prst="rect">
            <a:avLst/>
          </a:prstGeom>
          <a:noFill/>
        </p:spPr>
      </p:pic>
      <p:pic>
        <p:nvPicPr>
          <p:cNvPr id="24580" name="Picture 4" descr="L_\lambda = \frac{2h{c_\lambda}^2}{\lambda^5}\frac{1}{\exp \left(\frac{h{c_\lambda}}{k\lambda T}\right)-1}"/>
          <p:cNvPicPr>
            <a:picLocks noChangeAspect="1" noChangeArrowheads="1"/>
          </p:cNvPicPr>
          <p:nvPr/>
        </p:nvPicPr>
        <p:blipFill>
          <a:blip r:embed="rId3" cstate="print"/>
          <a:srcRect/>
          <a:stretch>
            <a:fillRect/>
          </a:stretch>
        </p:blipFill>
        <p:spPr bwMode="auto">
          <a:xfrm>
            <a:off x="539552" y="5445224"/>
            <a:ext cx="2076450" cy="552451"/>
          </a:xfrm>
          <a:prstGeom prst="rect">
            <a:avLst/>
          </a:prstGeom>
          <a:noFill/>
        </p:spPr>
      </p:pic>
      <p:pic>
        <p:nvPicPr>
          <p:cNvPr id="24582" name="Picture 6" descr="\lambda_{\mathrm{max}} = \frac{\mathrm{h}\mathrm{c}}{4,965\,1\cdot \mathrm{k}\mathrm{T}} = \frac{2,898 \cdot 10^{-3}}{\mathrm{T}}"/>
          <p:cNvPicPr>
            <a:picLocks noChangeAspect="1" noChangeArrowheads="1"/>
          </p:cNvPicPr>
          <p:nvPr/>
        </p:nvPicPr>
        <p:blipFill>
          <a:blip r:embed="rId4" cstate="print"/>
          <a:srcRect/>
          <a:stretch>
            <a:fillRect/>
          </a:stretch>
        </p:blipFill>
        <p:spPr bwMode="auto">
          <a:xfrm>
            <a:off x="611560" y="6093296"/>
            <a:ext cx="2828925" cy="447675"/>
          </a:xfrm>
          <a:prstGeom prst="rect">
            <a:avLst/>
          </a:prstGeom>
          <a:noFill/>
        </p:spPr>
      </p:pic>
      <p:pic>
        <p:nvPicPr>
          <p:cNvPr id="24584" name="Picture 8" descr="http://www.astrosurf.com/luxorion/Physique/spectre1817.jpg"/>
          <p:cNvPicPr>
            <a:picLocks noChangeAspect="1" noChangeArrowheads="1"/>
          </p:cNvPicPr>
          <p:nvPr/>
        </p:nvPicPr>
        <p:blipFill>
          <a:blip r:embed="rId5" cstate="print"/>
          <a:srcRect/>
          <a:stretch>
            <a:fillRect/>
          </a:stretch>
        </p:blipFill>
        <p:spPr bwMode="auto">
          <a:xfrm>
            <a:off x="0" y="2636912"/>
            <a:ext cx="4419600" cy="2352675"/>
          </a:xfrm>
          <a:prstGeom prst="rect">
            <a:avLst/>
          </a:prstGeom>
          <a:noFill/>
        </p:spPr>
      </p:pic>
      <p:sp>
        <p:nvSpPr>
          <p:cNvPr id="8" name="ZoneTexte 7"/>
          <p:cNvSpPr txBox="1"/>
          <p:nvPr/>
        </p:nvSpPr>
        <p:spPr>
          <a:xfrm>
            <a:off x="6084168" y="5877272"/>
            <a:ext cx="2182329" cy="369332"/>
          </a:xfrm>
          <a:prstGeom prst="rect">
            <a:avLst/>
          </a:prstGeom>
          <a:noFill/>
        </p:spPr>
        <p:txBody>
          <a:bodyPr wrap="none" rtlCol="0">
            <a:spAutoFit/>
          </a:bodyPr>
          <a:lstStyle/>
          <a:p>
            <a:r>
              <a:rPr lang="fr-FR" dirty="0" smtClean="0"/>
              <a:t>Spectre du corps noir</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6624057"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Mesure de la composition des étoiles</a:t>
            </a:r>
            <a:endParaRPr lang="fr-FR" sz="2400" dirty="0">
              <a:solidFill>
                <a:srgbClr val="FFFF00"/>
              </a:solidFill>
              <a:latin typeface="Copperplate Gothic Bold" pitchFamily="34" charset="0"/>
            </a:endParaRPr>
          </a:p>
        </p:txBody>
      </p:sp>
      <p:sp>
        <p:nvSpPr>
          <p:cNvPr id="3" name="ZoneTexte 2"/>
          <p:cNvSpPr txBox="1"/>
          <p:nvPr/>
        </p:nvSpPr>
        <p:spPr>
          <a:xfrm>
            <a:off x="179512" y="1268760"/>
            <a:ext cx="4680520" cy="4247317"/>
          </a:xfrm>
          <a:prstGeom prst="rect">
            <a:avLst/>
          </a:prstGeom>
          <a:noFill/>
        </p:spPr>
        <p:txBody>
          <a:bodyPr wrap="square" rtlCol="0">
            <a:spAutoFit/>
          </a:bodyPr>
          <a:lstStyle/>
          <a:p>
            <a:r>
              <a:rPr lang="fr-FR" dirty="0" smtClean="0"/>
              <a:t>La seconde mesure possible est une mesure « fine » pour chercher les variations du continuum : les raies d’émission et d’absorption</a:t>
            </a:r>
          </a:p>
          <a:p>
            <a:endParaRPr lang="fr-FR" dirty="0" smtClean="0"/>
          </a:p>
          <a:p>
            <a:endParaRPr lang="fr-FR" dirty="0" smtClean="0"/>
          </a:p>
          <a:p>
            <a:r>
              <a:rPr lang="fr-FR" dirty="0" smtClean="0"/>
              <a:t>Chaque élément possède des raies d’émissions et d’absorption spécifiques (par exemple le doublet du sodium à 589.0 et 589.6 nm).</a:t>
            </a:r>
          </a:p>
          <a:p>
            <a:endParaRPr lang="fr-FR" dirty="0" smtClean="0"/>
          </a:p>
          <a:p>
            <a:endParaRPr lang="fr-FR" dirty="0" smtClean="0"/>
          </a:p>
          <a:p>
            <a:r>
              <a:rPr lang="fr-FR" dirty="0" smtClean="0"/>
              <a:t>La recherche de ces raies dans les spectres permet de connaitre la composition de la matière qui émet le rayonnement (cas des raies d’émission) et de la matière traversée par le rayonnement (raies d’absorption)</a:t>
            </a:r>
            <a:endParaRPr lang="fr-FR" dirty="0"/>
          </a:p>
        </p:txBody>
      </p:sp>
      <p:pic>
        <p:nvPicPr>
          <p:cNvPr id="23554" name="Picture 2" descr="http://www2.fsg.ulaval.ca/opus/physique534/optique/im_laser/spectres.jpg"/>
          <p:cNvPicPr>
            <a:picLocks noChangeAspect="1" noChangeArrowheads="1"/>
          </p:cNvPicPr>
          <p:nvPr/>
        </p:nvPicPr>
        <p:blipFill>
          <a:blip r:embed="rId2" cstate="print"/>
          <a:srcRect/>
          <a:stretch>
            <a:fillRect/>
          </a:stretch>
        </p:blipFill>
        <p:spPr bwMode="auto">
          <a:xfrm>
            <a:off x="5076056" y="931425"/>
            <a:ext cx="4067944" cy="516694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6140976"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Mesure des distances : le redshift</a:t>
            </a:r>
            <a:endParaRPr lang="fr-FR" sz="2400" dirty="0">
              <a:solidFill>
                <a:srgbClr val="FFFF00"/>
              </a:solidFill>
              <a:latin typeface="Copperplate Gothic Bold" pitchFamily="34" charset="0"/>
            </a:endParaRPr>
          </a:p>
        </p:txBody>
      </p:sp>
      <p:sp>
        <p:nvSpPr>
          <p:cNvPr id="3" name="ZoneTexte 2"/>
          <p:cNvSpPr txBox="1"/>
          <p:nvPr/>
        </p:nvSpPr>
        <p:spPr>
          <a:xfrm>
            <a:off x="323529" y="1052736"/>
            <a:ext cx="4464495" cy="2585323"/>
          </a:xfrm>
          <a:prstGeom prst="rect">
            <a:avLst/>
          </a:prstGeom>
          <a:noFill/>
        </p:spPr>
        <p:txBody>
          <a:bodyPr wrap="square" rtlCol="0">
            <a:spAutoFit/>
          </a:bodyPr>
          <a:lstStyle/>
          <a:p>
            <a:r>
              <a:rPr lang="fr-FR" dirty="0" smtClean="0"/>
              <a:t>Les deux effets précédents donnent sa forme au spectre. Il y a également 3 effets qui le modifie.</a:t>
            </a:r>
          </a:p>
          <a:p>
            <a:endParaRPr lang="fr-FR" dirty="0" smtClean="0"/>
          </a:p>
          <a:p>
            <a:endParaRPr lang="fr-FR" dirty="0" smtClean="0"/>
          </a:p>
          <a:p>
            <a:r>
              <a:rPr lang="fr-FR" dirty="0" smtClean="0"/>
              <a:t>Le premier est le décalage vers le rouge cosmologique. L’Univers est en expansion actuellement, toutes les galaxies s’éloignent les unes des autres.</a:t>
            </a:r>
            <a:endParaRPr lang="fr-FR" dirty="0"/>
          </a:p>
        </p:txBody>
      </p:sp>
      <p:sp>
        <p:nvSpPr>
          <p:cNvPr id="5" name="ZoneTexte 4"/>
          <p:cNvSpPr txBox="1"/>
          <p:nvPr/>
        </p:nvSpPr>
        <p:spPr>
          <a:xfrm>
            <a:off x="323528" y="4005064"/>
            <a:ext cx="8496944" cy="923330"/>
          </a:xfrm>
          <a:prstGeom prst="rect">
            <a:avLst/>
          </a:prstGeom>
          <a:noFill/>
        </p:spPr>
        <p:txBody>
          <a:bodyPr wrap="square" rtlCol="0">
            <a:spAutoFit/>
          </a:bodyPr>
          <a:lstStyle/>
          <a:p>
            <a:r>
              <a:rPr lang="fr-FR" dirty="0" smtClean="0"/>
              <a:t>Ce ne sont pas les galaxies qui se déplacent mais le tissu de l’espace-temps qui s’étire. Une bonne analogie est un élastique que l’on étire d’une quantité constante au cours du temps : la longueur d’onde augmente avec le temps, le spectre est décalé vers le rouge</a:t>
            </a:r>
            <a:endParaRPr lang="fr-FR" dirty="0"/>
          </a:p>
        </p:txBody>
      </p:sp>
      <p:pic>
        <p:nvPicPr>
          <p:cNvPr id="22530" name="Picture 2" descr="loi de Hubble"/>
          <p:cNvPicPr>
            <a:picLocks noChangeAspect="1" noChangeArrowheads="1"/>
          </p:cNvPicPr>
          <p:nvPr/>
        </p:nvPicPr>
        <p:blipFill>
          <a:blip r:embed="rId2" cstate="print"/>
          <a:srcRect/>
          <a:stretch>
            <a:fillRect/>
          </a:stretch>
        </p:blipFill>
        <p:spPr bwMode="auto">
          <a:xfrm>
            <a:off x="4932040" y="908720"/>
            <a:ext cx="4211960" cy="277068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6140976"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Mesure des distances : le redshift</a:t>
            </a:r>
            <a:endParaRPr lang="fr-FR" sz="2400" dirty="0">
              <a:solidFill>
                <a:srgbClr val="FFFF00"/>
              </a:solidFill>
              <a:latin typeface="Copperplate Gothic Bold" pitchFamily="34" charset="0"/>
            </a:endParaRPr>
          </a:p>
        </p:txBody>
      </p:sp>
      <p:sp>
        <p:nvSpPr>
          <p:cNvPr id="3" name="ZoneTexte 2"/>
          <p:cNvSpPr txBox="1"/>
          <p:nvPr/>
        </p:nvSpPr>
        <p:spPr>
          <a:xfrm>
            <a:off x="323528" y="3429000"/>
            <a:ext cx="8136904" cy="1754326"/>
          </a:xfrm>
          <a:prstGeom prst="rect">
            <a:avLst/>
          </a:prstGeom>
          <a:noFill/>
        </p:spPr>
        <p:txBody>
          <a:bodyPr wrap="square" rtlCol="0">
            <a:spAutoFit/>
          </a:bodyPr>
          <a:lstStyle/>
          <a:p>
            <a:r>
              <a:rPr lang="fr-FR" dirty="0" smtClean="0"/>
              <a:t>Exemple : le rayonnement fossile. Il s’est produit ~ 300 000 ans après le </a:t>
            </a:r>
            <a:r>
              <a:rPr lang="fr-FR" dirty="0" err="1" smtClean="0"/>
              <a:t>Big</a:t>
            </a:r>
            <a:r>
              <a:rPr lang="fr-FR" dirty="0" smtClean="0"/>
              <a:t> Bang à une énergie de ~ 3000 K. Il est maintenant observé à une énergie de 2.7 K</a:t>
            </a:r>
          </a:p>
          <a:p>
            <a:endParaRPr lang="fr-FR" dirty="0" smtClean="0"/>
          </a:p>
          <a:p>
            <a:r>
              <a:rPr lang="fr-FR" dirty="0" smtClean="0"/>
              <a:t>On obtiens : z ~ 1000</a:t>
            </a:r>
          </a:p>
          <a:p>
            <a:endParaRPr lang="fr-FR" dirty="0" smtClean="0"/>
          </a:p>
          <a:p>
            <a:r>
              <a:rPr lang="fr-FR" dirty="0" smtClean="0"/>
              <a:t>On en tire : d ~ 45600 x 10</a:t>
            </a:r>
            <a:r>
              <a:rPr lang="fr-FR" baseline="30000" dirty="0" smtClean="0"/>
              <a:t>9</a:t>
            </a:r>
            <a:r>
              <a:rPr lang="fr-FR" dirty="0" smtClean="0"/>
              <a:t> années lumières</a:t>
            </a:r>
            <a:endParaRPr lang="fr-FR" dirty="0"/>
          </a:p>
        </p:txBody>
      </p:sp>
      <p:pic>
        <p:nvPicPr>
          <p:cNvPr id="4" name="Picture 4" descr="1 + z = \frac{\lambda_\mathrm{obs}}{\lambda_0}"/>
          <p:cNvPicPr>
            <a:picLocks noChangeAspect="1" noChangeArrowheads="1"/>
          </p:cNvPicPr>
          <p:nvPr/>
        </p:nvPicPr>
        <p:blipFill>
          <a:blip r:embed="rId2" cstate="print"/>
          <a:srcRect/>
          <a:stretch>
            <a:fillRect/>
          </a:stretch>
        </p:blipFill>
        <p:spPr bwMode="auto">
          <a:xfrm>
            <a:off x="755576" y="908720"/>
            <a:ext cx="1664181" cy="720080"/>
          </a:xfrm>
          <a:prstGeom prst="rect">
            <a:avLst/>
          </a:prstGeom>
          <a:noFill/>
        </p:spPr>
      </p:pic>
      <p:pic>
        <p:nvPicPr>
          <p:cNvPr id="1026" name="Picture 2" descr="d_L = \frac{c}{H_0} \left(z + \frac{1}{2} (1 - q_0) z^2\right)"/>
          <p:cNvPicPr>
            <a:picLocks noChangeAspect="1" noChangeArrowheads="1"/>
          </p:cNvPicPr>
          <p:nvPr/>
        </p:nvPicPr>
        <p:blipFill>
          <a:blip r:embed="rId3" cstate="print"/>
          <a:srcRect/>
          <a:stretch>
            <a:fillRect/>
          </a:stretch>
        </p:blipFill>
        <p:spPr bwMode="auto">
          <a:xfrm>
            <a:off x="683568" y="1916832"/>
            <a:ext cx="4449177" cy="85114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10344178"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Mesure de la masse : le redshift gravitationnel</a:t>
            </a:r>
            <a:endParaRPr lang="fr-FR" sz="2400" dirty="0">
              <a:solidFill>
                <a:srgbClr val="FFFF00"/>
              </a:solidFill>
              <a:latin typeface="Copperplate Gothic Bold" pitchFamily="34" charset="0"/>
            </a:endParaRPr>
          </a:p>
        </p:txBody>
      </p:sp>
      <p:sp>
        <p:nvSpPr>
          <p:cNvPr id="3" name="ZoneTexte 2"/>
          <p:cNvSpPr txBox="1"/>
          <p:nvPr/>
        </p:nvSpPr>
        <p:spPr>
          <a:xfrm>
            <a:off x="251520" y="980728"/>
            <a:ext cx="3816424" cy="4524315"/>
          </a:xfrm>
          <a:prstGeom prst="rect">
            <a:avLst/>
          </a:prstGeom>
          <a:noFill/>
        </p:spPr>
        <p:txBody>
          <a:bodyPr wrap="square" rtlCol="0">
            <a:spAutoFit/>
          </a:bodyPr>
          <a:lstStyle/>
          <a:p>
            <a:r>
              <a:rPr lang="fr-FR" dirty="0" smtClean="0"/>
              <a:t>C’est un effet apparenté au redshift. Chaque corps déforme le tissu de l’espace-temps  autour de lui (cette déformation est responsable de la gravité, d’après Einstein). Les photons qui sont émis par un corps « voient » cette déformation et réagissent de la même façon que lors du redshift, en augmentant leur longueur d’onde</a:t>
            </a:r>
          </a:p>
          <a:p>
            <a:endParaRPr lang="fr-FR" dirty="0" smtClean="0"/>
          </a:p>
          <a:p>
            <a:endParaRPr lang="fr-FR" dirty="0" smtClean="0"/>
          </a:p>
          <a:p>
            <a:r>
              <a:rPr lang="fr-FR" dirty="0" smtClean="0"/>
              <a:t>La déformation est proportionnelle à un paramètre appelé la compacité. Le redshift gravitationnel, qui mesure la déformation de l’espace temps, mesure donc la compacité</a:t>
            </a:r>
            <a:endParaRPr lang="fr-FR" dirty="0"/>
          </a:p>
        </p:txBody>
      </p:sp>
      <p:pic>
        <p:nvPicPr>
          <p:cNvPr id="19457" name="Picture 1" descr="zavlin_image1"/>
          <p:cNvPicPr>
            <a:picLocks noChangeAspect="1" noChangeArrowheads="1"/>
          </p:cNvPicPr>
          <p:nvPr/>
        </p:nvPicPr>
        <p:blipFill>
          <a:blip r:embed="rId2" cstate="print"/>
          <a:srcRect/>
          <a:stretch>
            <a:fillRect/>
          </a:stretch>
        </p:blipFill>
        <p:spPr bwMode="auto">
          <a:xfrm>
            <a:off x="4351044" y="1124744"/>
            <a:ext cx="4757460" cy="4517876"/>
          </a:xfrm>
          <a:prstGeom prst="rect">
            <a:avLst/>
          </a:prstGeom>
          <a:noFill/>
          <a:ln w="9525">
            <a:noFill/>
            <a:miter lim="800000"/>
            <a:headEnd/>
            <a:tailEnd/>
          </a:ln>
        </p:spPr>
      </p:pic>
      <p:pic>
        <p:nvPicPr>
          <p:cNvPr id="21508" name="Picture 4" descr="1 + z = \sqrt{\frac{1 - \frac{2GM}{r_{\text{receiver}}}}{1 - \frac{2GM}{r_{\text{source}}}}}"/>
          <p:cNvPicPr>
            <a:picLocks noChangeAspect="1" noChangeArrowheads="1"/>
          </p:cNvPicPr>
          <p:nvPr/>
        </p:nvPicPr>
        <p:blipFill>
          <a:blip r:embed="rId3" cstate="print"/>
          <a:srcRect/>
          <a:stretch>
            <a:fillRect/>
          </a:stretch>
        </p:blipFill>
        <p:spPr bwMode="auto">
          <a:xfrm>
            <a:off x="539552" y="5560530"/>
            <a:ext cx="2520280" cy="100254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6770893"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Mesure de la vitesse : l’effet Doppler</a:t>
            </a:r>
            <a:endParaRPr lang="fr-FR" sz="2400" dirty="0">
              <a:solidFill>
                <a:srgbClr val="FFFF00"/>
              </a:solidFill>
              <a:latin typeface="Copperplate Gothic Bold" pitchFamily="34" charset="0"/>
            </a:endParaRPr>
          </a:p>
        </p:txBody>
      </p:sp>
      <p:sp>
        <p:nvSpPr>
          <p:cNvPr id="3" name="ZoneTexte 2"/>
          <p:cNvSpPr txBox="1"/>
          <p:nvPr/>
        </p:nvSpPr>
        <p:spPr>
          <a:xfrm>
            <a:off x="251520" y="980728"/>
            <a:ext cx="3240360" cy="4524315"/>
          </a:xfrm>
          <a:prstGeom prst="rect">
            <a:avLst/>
          </a:prstGeom>
          <a:noFill/>
        </p:spPr>
        <p:txBody>
          <a:bodyPr wrap="square" rtlCol="0">
            <a:spAutoFit/>
          </a:bodyPr>
          <a:lstStyle/>
          <a:p>
            <a:r>
              <a:rPr lang="fr-FR" dirty="0" smtClean="0"/>
              <a:t>Le dernier effet qui modifie le spectre est l’effet Doppler. Il est bien connu de tous : c’est lui qui est responsable du changement de ton (de l’aigu vers le grave) quand une ambulance passe sirènes hurlantes devant nous. </a:t>
            </a:r>
          </a:p>
          <a:p>
            <a:endParaRPr lang="fr-FR" dirty="0" smtClean="0"/>
          </a:p>
          <a:p>
            <a:r>
              <a:rPr lang="fr-FR" dirty="0" smtClean="0"/>
              <a:t>Du fait de la vitesse, les ondes sont « tassées » quand le corps voyage vers nous (on parle de </a:t>
            </a:r>
            <a:r>
              <a:rPr lang="fr-FR" dirty="0" err="1" smtClean="0"/>
              <a:t>blue</a:t>
            </a:r>
            <a:r>
              <a:rPr lang="fr-FR" dirty="0" smtClean="0"/>
              <a:t>-shift dans le cas de la lumière, la longueur d’onde diminue), puis étirées quand il s’éloigne (c’est encore un </a:t>
            </a:r>
            <a:r>
              <a:rPr lang="fr-FR" dirty="0" err="1" smtClean="0"/>
              <a:t>red-shift</a:t>
            </a:r>
            <a:r>
              <a:rPr lang="fr-FR" dirty="0" smtClean="0"/>
              <a:t>, cette fois avec tiret) </a:t>
            </a:r>
            <a:endParaRPr lang="fr-FR" dirty="0"/>
          </a:p>
        </p:txBody>
      </p:sp>
      <p:pic>
        <p:nvPicPr>
          <p:cNvPr id="20482" name="Picture 2" descr="http://upload.wikimedia.org/wikipedia/commons/thumb/f/f7/Doppler_effect_diagrammatic.png/470px-Doppler_effect_diagrammatic.png">
            <a:hlinkClick r:id="rId2"/>
          </p:cNvPr>
          <p:cNvPicPr>
            <a:picLocks noChangeAspect="1" noChangeArrowheads="1"/>
          </p:cNvPicPr>
          <p:nvPr/>
        </p:nvPicPr>
        <p:blipFill>
          <a:blip r:embed="rId3" cstate="print"/>
          <a:srcRect/>
          <a:stretch>
            <a:fillRect/>
          </a:stretch>
        </p:blipFill>
        <p:spPr bwMode="auto">
          <a:xfrm>
            <a:off x="3851920" y="1556792"/>
            <a:ext cx="4476750" cy="1247775"/>
          </a:xfrm>
          <a:prstGeom prst="rect">
            <a:avLst/>
          </a:prstGeom>
          <a:noFill/>
        </p:spPr>
      </p:pic>
      <p:pic>
        <p:nvPicPr>
          <p:cNvPr id="20484" name="Picture 4" descr="1 + z = \gamma \left(1 + \frac{v_{\parallel}}{c}\right)"/>
          <p:cNvPicPr>
            <a:picLocks noChangeAspect="1" noChangeArrowheads="1"/>
          </p:cNvPicPr>
          <p:nvPr/>
        </p:nvPicPr>
        <p:blipFill>
          <a:blip r:embed="rId4" cstate="print"/>
          <a:srcRect/>
          <a:stretch>
            <a:fillRect/>
          </a:stretch>
        </p:blipFill>
        <p:spPr bwMode="auto">
          <a:xfrm>
            <a:off x="4499992" y="4005064"/>
            <a:ext cx="3469224" cy="89458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 y="79511"/>
            <a:ext cx="5076056"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La spectroscopie à l’OHP</a:t>
            </a:r>
            <a:endParaRPr lang="fr-FR" sz="2400" dirty="0">
              <a:solidFill>
                <a:srgbClr val="FFFF00"/>
              </a:solidFill>
              <a:latin typeface="Copperplate Gothic Bold" pitchFamily="34" charset="0"/>
            </a:endParaRPr>
          </a:p>
        </p:txBody>
      </p:sp>
      <p:sp>
        <p:nvSpPr>
          <p:cNvPr id="3" name="ZoneTexte 2"/>
          <p:cNvSpPr txBox="1"/>
          <p:nvPr/>
        </p:nvSpPr>
        <p:spPr>
          <a:xfrm>
            <a:off x="179512" y="1884888"/>
            <a:ext cx="8784976" cy="3693319"/>
          </a:xfrm>
          <a:prstGeom prst="rect">
            <a:avLst/>
          </a:prstGeom>
          <a:noFill/>
        </p:spPr>
        <p:txBody>
          <a:bodyPr wrap="square" rtlCol="0">
            <a:spAutoFit/>
          </a:bodyPr>
          <a:lstStyle/>
          <a:p>
            <a:r>
              <a:rPr lang="fr-FR" dirty="0" smtClean="0"/>
              <a:t>L’Observatoire de Haute Provence est le lieu où a été découverte la première planète extrasolaire.</a:t>
            </a:r>
          </a:p>
          <a:p>
            <a:endParaRPr lang="fr-FR" dirty="0" smtClean="0"/>
          </a:p>
          <a:p>
            <a:endParaRPr lang="fr-FR" dirty="0" smtClean="0"/>
          </a:p>
          <a:p>
            <a:endParaRPr lang="fr-FR" dirty="0" smtClean="0"/>
          </a:p>
          <a:p>
            <a:r>
              <a:rPr lang="fr-FR" dirty="0" smtClean="0"/>
              <a:t>Ces travaux se poursuivent dans cette thématique : l’instrument SOPHIE a été conçu pour détecter et confirmer la présence d’</a:t>
            </a:r>
            <a:r>
              <a:rPr lang="fr-FR" dirty="0" err="1" smtClean="0"/>
              <a:t>exoplanètes</a:t>
            </a:r>
            <a:r>
              <a:rPr lang="fr-FR" dirty="0" smtClean="0"/>
              <a:t>.</a:t>
            </a:r>
          </a:p>
          <a:p>
            <a:endParaRPr lang="fr-FR" dirty="0" smtClean="0"/>
          </a:p>
          <a:p>
            <a:endParaRPr lang="fr-FR" dirty="0" smtClean="0"/>
          </a:p>
          <a:p>
            <a:endParaRPr lang="fr-FR" dirty="0" smtClean="0"/>
          </a:p>
          <a:p>
            <a:r>
              <a:rPr lang="fr-FR" dirty="0" smtClean="0"/>
              <a:t>D’autres travaux sont également effectués, par exemple la mesure de distance de galaxies lointaines et fortement actives (les quasars</a:t>
            </a:r>
            <a:r>
              <a:rPr lang="fr-FR" dirty="0" smtClean="0"/>
              <a:t>), ou la mesure de la composition de certaines étoiles.</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6874061"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Mesure pratique des vitesses radiales</a:t>
            </a:r>
            <a:endParaRPr lang="fr-FR" sz="2400" dirty="0">
              <a:solidFill>
                <a:srgbClr val="FFFF00"/>
              </a:solidFill>
              <a:latin typeface="Copperplate Gothic Bold" pitchFamily="34" charset="0"/>
            </a:endParaRPr>
          </a:p>
        </p:txBody>
      </p:sp>
      <p:sp>
        <p:nvSpPr>
          <p:cNvPr id="3" name="ZoneTexte 2"/>
          <p:cNvSpPr txBox="1"/>
          <p:nvPr/>
        </p:nvSpPr>
        <p:spPr>
          <a:xfrm>
            <a:off x="323528" y="1052736"/>
            <a:ext cx="7882158" cy="369332"/>
          </a:xfrm>
          <a:prstGeom prst="rect">
            <a:avLst/>
          </a:prstGeom>
          <a:noFill/>
        </p:spPr>
        <p:txBody>
          <a:bodyPr wrap="none" rtlCol="0">
            <a:spAutoFit/>
          </a:bodyPr>
          <a:lstStyle/>
          <a:p>
            <a:r>
              <a:rPr lang="fr-FR" dirty="0" smtClean="0"/>
              <a:t>Dans un système binaire, chaque objet orbite autour du centre de masse commun</a:t>
            </a:r>
            <a:endParaRPr lang="fr-FR" dirty="0"/>
          </a:p>
        </p:txBody>
      </p:sp>
      <p:pic>
        <p:nvPicPr>
          <p:cNvPr id="18433" name="Picture 1"/>
          <p:cNvPicPr>
            <a:picLocks noChangeAspect="1" noChangeArrowheads="1"/>
          </p:cNvPicPr>
          <p:nvPr/>
        </p:nvPicPr>
        <p:blipFill>
          <a:blip r:embed="rId2" cstate="print"/>
          <a:srcRect l="32925" t="16360" r="17266" b="26547"/>
          <a:stretch>
            <a:fillRect/>
          </a:stretch>
        </p:blipFill>
        <p:spPr bwMode="auto">
          <a:xfrm>
            <a:off x="1331640" y="1700808"/>
            <a:ext cx="6480720"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2"/>
            <a:ext cx="4932040"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La lumière – notion d’onde</a:t>
            </a:r>
            <a:endParaRPr lang="fr-FR" sz="2400" dirty="0">
              <a:solidFill>
                <a:srgbClr val="FFFF00"/>
              </a:solidFill>
              <a:latin typeface="Copperplate Gothic Bold" pitchFamily="34" charset="0"/>
            </a:endParaRPr>
          </a:p>
        </p:txBody>
      </p:sp>
      <p:pic>
        <p:nvPicPr>
          <p:cNvPr id="30722" name="Picture 2" descr="http://blogs.edf.org/climate411/wp-content/files/2007/07/ElectromagneticSpectrum.png"/>
          <p:cNvPicPr>
            <a:picLocks noChangeAspect="1" noChangeArrowheads="1"/>
          </p:cNvPicPr>
          <p:nvPr/>
        </p:nvPicPr>
        <p:blipFill>
          <a:blip r:embed="rId2" cstate="print"/>
          <a:srcRect/>
          <a:stretch>
            <a:fillRect/>
          </a:stretch>
        </p:blipFill>
        <p:spPr bwMode="auto">
          <a:xfrm>
            <a:off x="3491880" y="1268760"/>
            <a:ext cx="5438642" cy="4282455"/>
          </a:xfrm>
          <a:prstGeom prst="rect">
            <a:avLst/>
          </a:prstGeom>
          <a:noFill/>
        </p:spPr>
      </p:pic>
      <p:sp>
        <p:nvSpPr>
          <p:cNvPr id="5" name="ZoneTexte 4"/>
          <p:cNvSpPr txBox="1"/>
          <p:nvPr/>
        </p:nvSpPr>
        <p:spPr>
          <a:xfrm>
            <a:off x="179512" y="764704"/>
            <a:ext cx="3240360" cy="5909310"/>
          </a:xfrm>
          <a:prstGeom prst="rect">
            <a:avLst/>
          </a:prstGeom>
          <a:noFill/>
        </p:spPr>
        <p:txBody>
          <a:bodyPr wrap="square" rtlCol="0">
            <a:spAutoFit/>
          </a:bodyPr>
          <a:lstStyle/>
          <a:p>
            <a:r>
              <a:rPr lang="fr-FR" dirty="0" smtClean="0"/>
              <a:t>Vecteur d’une des quatre force fondamentale</a:t>
            </a:r>
          </a:p>
          <a:p>
            <a:endParaRPr lang="fr-FR" dirty="0" smtClean="0"/>
          </a:p>
          <a:p>
            <a:endParaRPr lang="fr-FR" dirty="0" smtClean="0"/>
          </a:p>
          <a:p>
            <a:r>
              <a:rPr lang="fr-FR" dirty="0" smtClean="0">
                <a:solidFill>
                  <a:srgbClr val="FF0000"/>
                </a:solidFill>
              </a:rPr>
              <a:t>Notion dualiste : </a:t>
            </a:r>
          </a:p>
          <a:p>
            <a:r>
              <a:rPr lang="fr-FR" dirty="0" smtClean="0"/>
              <a:t>onde ou d’un flot de particules (les photons)</a:t>
            </a:r>
          </a:p>
          <a:p>
            <a:endParaRPr lang="fr-FR" dirty="0" smtClean="0"/>
          </a:p>
          <a:p>
            <a:endParaRPr lang="fr-FR" dirty="0" smtClean="0"/>
          </a:p>
          <a:p>
            <a:r>
              <a:rPr lang="fr-FR" dirty="0" smtClean="0"/>
              <a:t>La lumière est une </a:t>
            </a:r>
            <a:r>
              <a:rPr lang="fr-FR" dirty="0" smtClean="0">
                <a:solidFill>
                  <a:srgbClr val="FF0000"/>
                </a:solidFill>
              </a:rPr>
              <a:t>onde </a:t>
            </a:r>
            <a:r>
              <a:rPr lang="fr-FR" dirty="0" err="1" smtClean="0">
                <a:solidFill>
                  <a:srgbClr val="FF0000"/>
                </a:solidFill>
              </a:rPr>
              <a:t>électro-magnétique</a:t>
            </a:r>
            <a:r>
              <a:rPr lang="fr-FR" dirty="0" smtClean="0">
                <a:solidFill>
                  <a:srgbClr val="FF0000"/>
                </a:solidFill>
              </a:rPr>
              <a:t> </a:t>
            </a:r>
            <a:r>
              <a:rPr lang="fr-FR" dirty="0" smtClean="0"/>
              <a:t>: elle n’a pas besoin de support physique (comme une onde acoustique), et se propage dans le vide à une vitesse finie, notée c</a:t>
            </a:r>
          </a:p>
          <a:p>
            <a:endParaRPr lang="fr-FR" dirty="0" smtClean="0"/>
          </a:p>
          <a:p>
            <a:endParaRPr lang="fr-FR" dirty="0" smtClean="0"/>
          </a:p>
          <a:p>
            <a:r>
              <a:rPr lang="fr-FR" dirty="0" smtClean="0"/>
              <a:t>A noter que cette vitesse est la vitesse limite qu’un corps de masse non nulle peut avoir si on lui fourni une énergie infinie.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6874061"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Mesure pratique des vitesses radiales</a:t>
            </a:r>
            <a:endParaRPr lang="fr-FR" sz="2400" dirty="0">
              <a:solidFill>
                <a:srgbClr val="FFFF00"/>
              </a:solidFill>
              <a:latin typeface="Copperplate Gothic Bold" pitchFamily="34" charset="0"/>
            </a:endParaRPr>
          </a:p>
        </p:txBody>
      </p:sp>
      <p:sp>
        <p:nvSpPr>
          <p:cNvPr id="3" name="ZoneTexte 2"/>
          <p:cNvSpPr txBox="1"/>
          <p:nvPr/>
        </p:nvSpPr>
        <p:spPr>
          <a:xfrm>
            <a:off x="323528" y="908720"/>
            <a:ext cx="4248472" cy="5355312"/>
          </a:xfrm>
          <a:prstGeom prst="rect">
            <a:avLst/>
          </a:prstGeom>
          <a:noFill/>
        </p:spPr>
        <p:txBody>
          <a:bodyPr wrap="square" rtlCol="0">
            <a:spAutoFit/>
          </a:bodyPr>
          <a:lstStyle/>
          <a:p>
            <a:r>
              <a:rPr lang="fr-FR" dirty="0" smtClean="0"/>
              <a:t>Il est possible d’obtenir des informations sur le système planétaire à partir de mesures de vitesses</a:t>
            </a:r>
          </a:p>
          <a:p>
            <a:pPr lvl="2">
              <a:buFont typeface="Arial" pitchFamily="34" charset="0"/>
              <a:buChar char="•"/>
            </a:pPr>
            <a:r>
              <a:rPr lang="fr-FR" dirty="0" smtClean="0">
                <a:solidFill>
                  <a:srgbClr val="FF0000"/>
                </a:solidFill>
              </a:rPr>
              <a:t> La période de révolution</a:t>
            </a:r>
          </a:p>
          <a:p>
            <a:pPr lvl="2">
              <a:buFont typeface="Arial" pitchFamily="34" charset="0"/>
              <a:buChar char="•"/>
            </a:pPr>
            <a:r>
              <a:rPr lang="fr-FR" dirty="0" smtClean="0">
                <a:solidFill>
                  <a:srgbClr val="FF0000"/>
                </a:solidFill>
              </a:rPr>
              <a:t> L’excentricité de l’orbite</a:t>
            </a:r>
          </a:p>
          <a:p>
            <a:pPr lvl="2">
              <a:buFont typeface="Arial" pitchFamily="34" charset="0"/>
              <a:buChar char="•"/>
            </a:pPr>
            <a:r>
              <a:rPr lang="fr-FR" dirty="0" smtClean="0">
                <a:solidFill>
                  <a:srgbClr val="FF0000"/>
                </a:solidFill>
              </a:rPr>
              <a:t> Certains paramètres orbitaux (position des nœuds)</a:t>
            </a:r>
          </a:p>
          <a:p>
            <a:endParaRPr lang="fr-FR" dirty="0" smtClean="0"/>
          </a:p>
          <a:p>
            <a:endParaRPr lang="fr-FR" dirty="0" smtClean="0"/>
          </a:p>
          <a:p>
            <a:r>
              <a:rPr lang="fr-FR" dirty="0" smtClean="0"/>
              <a:t>On utilise pour cela les 3 lois de Kepler</a:t>
            </a:r>
          </a:p>
          <a:p>
            <a:pPr marL="1257300" lvl="2" indent="-342900">
              <a:buFont typeface="+mj-lt"/>
              <a:buAutoNum type="arabicPeriod"/>
            </a:pPr>
            <a:r>
              <a:rPr lang="fr-FR" dirty="0" smtClean="0">
                <a:solidFill>
                  <a:srgbClr val="FF0000"/>
                </a:solidFill>
              </a:rPr>
              <a:t>L’orbite est une ellipse dont l’un des foyer est occupé par le centre de masse</a:t>
            </a:r>
          </a:p>
          <a:p>
            <a:pPr marL="1257300" lvl="2" indent="-342900">
              <a:buFont typeface="+mj-lt"/>
              <a:buAutoNum type="arabicPeriod"/>
            </a:pPr>
            <a:r>
              <a:rPr lang="fr-FR" dirty="0" smtClean="0">
                <a:solidFill>
                  <a:srgbClr val="FF0000"/>
                </a:solidFill>
              </a:rPr>
              <a:t>L’aire balayée par l’orbite en un temps donné est constante</a:t>
            </a:r>
          </a:p>
          <a:p>
            <a:pPr marL="1257300" lvl="2" indent="-342900">
              <a:buFont typeface="+mj-lt"/>
              <a:buAutoNum type="arabicPeriod"/>
            </a:pPr>
            <a:r>
              <a:rPr lang="fr-FR" dirty="0" smtClean="0">
                <a:solidFill>
                  <a:srgbClr val="FF0000"/>
                </a:solidFill>
              </a:rPr>
              <a:t>Le carré de la période orbitale est proportionnel au cube du demi-grand axe</a:t>
            </a:r>
            <a:endParaRPr lang="fr-FR" dirty="0">
              <a:solidFill>
                <a:srgbClr val="FF0000"/>
              </a:solidFill>
            </a:endParaRPr>
          </a:p>
        </p:txBody>
      </p:sp>
      <p:pic>
        <p:nvPicPr>
          <p:cNvPr id="50178" name="Picture 2"/>
          <p:cNvPicPr>
            <a:picLocks noChangeAspect="1" noChangeArrowheads="1"/>
          </p:cNvPicPr>
          <p:nvPr/>
        </p:nvPicPr>
        <p:blipFill>
          <a:blip r:embed="rId2" cstate="print"/>
          <a:srcRect l="31265" t="18329" r="16159" b="12766"/>
          <a:stretch>
            <a:fillRect/>
          </a:stretch>
        </p:blipFill>
        <p:spPr bwMode="auto">
          <a:xfrm>
            <a:off x="5004048" y="836712"/>
            <a:ext cx="3909006" cy="2880320"/>
          </a:xfrm>
          <a:prstGeom prst="rect">
            <a:avLst/>
          </a:prstGeom>
          <a:noFill/>
          <a:ln w="9525">
            <a:noFill/>
            <a:miter lim="800000"/>
            <a:headEnd/>
            <a:tailEnd/>
          </a:ln>
        </p:spPr>
      </p:pic>
      <p:pic>
        <p:nvPicPr>
          <p:cNvPr id="50180" name="Picture 4" descr="Deuxième loi de Kepler"/>
          <p:cNvPicPr>
            <a:picLocks noChangeAspect="1" noChangeArrowheads="1"/>
          </p:cNvPicPr>
          <p:nvPr/>
        </p:nvPicPr>
        <p:blipFill>
          <a:blip r:embed="rId3" cstate="print"/>
          <a:srcRect/>
          <a:stretch>
            <a:fillRect/>
          </a:stretch>
        </p:blipFill>
        <p:spPr bwMode="auto">
          <a:xfrm>
            <a:off x="5076056" y="3717032"/>
            <a:ext cx="3619500" cy="250507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6874061"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Mesure pratique des vitesses radiales</a:t>
            </a:r>
            <a:endParaRPr lang="fr-FR" sz="2400" dirty="0">
              <a:solidFill>
                <a:srgbClr val="FFFF00"/>
              </a:solidFill>
              <a:latin typeface="Copperplate Gothic Bold" pitchFamily="34" charset="0"/>
            </a:endParaRPr>
          </a:p>
        </p:txBody>
      </p:sp>
      <p:pic>
        <p:nvPicPr>
          <p:cNvPr id="17409" name="Picture 1"/>
          <p:cNvPicPr>
            <a:picLocks noChangeAspect="1" noChangeArrowheads="1"/>
          </p:cNvPicPr>
          <p:nvPr/>
        </p:nvPicPr>
        <p:blipFill>
          <a:blip r:embed="rId2" cstate="print"/>
          <a:srcRect l="50635" t="39000" r="34976" b="48203"/>
          <a:stretch>
            <a:fillRect/>
          </a:stretch>
        </p:blipFill>
        <p:spPr bwMode="auto">
          <a:xfrm>
            <a:off x="3995936" y="836712"/>
            <a:ext cx="2376264" cy="1188132"/>
          </a:xfrm>
          <a:prstGeom prst="rect">
            <a:avLst/>
          </a:prstGeom>
          <a:noFill/>
          <a:ln w="9525">
            <a:noFill/>
            <a:miter lim="800000"/>
            <a:headEnd/>
            <a:tailEnd/>
          </a:ln>
        </p:spPr>
      </p:pic>
      <p:pic>
        <p:nvPicPr>
          <p:cNvPr id="17410" name="Picture 2"/>
          <p:cNvPicPr>
            <a:picLocks noChangeAspect="1" noChangeArrowheads="1"/>
          </p:cNvPicPr>
          <p:nvPr/>
        </p:nvPicPr>
        <p:blipFill>
          <a:blip r:embed="rId3" cstate="print"/>
          <a:srcRect l="45019" t="44094" r="27863" b="45078"/>
          <a:stretch>
            <a:fillRect/>
          </a:stretch>
        </p:blipFill>
        <p:spPr bwMode="auto">
          <a:xfrm>
            <a:off x="323528" y="2996952"/>
            <a:ext cx="4169918" cy="936104"/>
          </a:xfrm>
          <a:prstGeom prst="rect">
            <a:avLst/>
          </a:prstGeom>
          <a:noFill/>
          <a:ln w="9525">
            <a:noFill/>
            <a:miter lim="800000"/>
            <a:headEnd/>
            <a:tailEnd/>
          </a:ln>
        </p:spPr>
      </p:pic>
      <p:pic>
        <p:nvPicPr>
          <p:cNvPr id="17412" name="Picture 4"/>
          <p:cNvPicPr>
            <a:picLocks noChangeAspect="1" noChangeArrowheads="1"/>
          </p:cNvPicPr>
          <p:nvPr/>
        </p:nvPicPr>
        <p:blipFill>
          <a:blip r:embed="rId4" cstate="print"/>
          <a:srcRect l="48340" t="42125" r="32290" b="45078"/>
          <a:stretch>
            <a:fillRect/>
          </a:stretch>
        </p:blipFill>
        <p:spPr bwMode="auto">
          <a:xfrm>
            <a:off x="179512" y="4221088"/>
            <a:ext cx="3295751" cy="1224136"/>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l="31265" t="18329" r="16159" b="12766"/>
          <a:stretch>
            <a:fillRect/>
          </a:stretch>
        </p:blipFill>
        <p:spPr bwMode="auto">
          <a:xfrm>
            <a:off x="4160017" y="2060848"/>
            <a:ext cx="4983983" cy="3672408"/>
          </a:xfrm>
          <a:prstGeom prst="rect">
            <a:avLst/>
          </a:prstGeom>
          <a:noFill/>
          <a:ln w="9525">
            <a:noFill/>
            <a:miter lim="800000"/>
            <a:headEnd/>
            <a:tailEnd/>
          </a:ln>
        </p:spPr>
      </p:pic>
      <p:sp>
        <p:nvSpPr>
          <p:cNvPr id="9" name="ZoneTexte 8"/>
          <p:cNvSpPr txBox="1"/>
          <p:nvPr/>
        </p:nvSpPr>
        <p:spPr>
          <a:xfrm>
            <a:off x="611560" y="1124744"/>
            <a:ext cx="2021323" cy="369332"/>
          </a:xfrm>
          <a:prstGeom prst="rect">
            <a:avLst/>
          </a:prstGeom>
          <a:noFill/>
        </p:spPr>
        <p:txBody>
          <a:bodyPr wrap="none" rtlCol="0">
            <a:spAutoFit/>
          </a:bodyPr>
          <a:lstStyle/>
          <a:p>
            <a:r>
              <a:rPr lang="fr-FR" dirty="0" smtClean="0"/>
              <a:t>Position de l’étoile :</a:t>
            </a:r>
            <a:endParaRPr lang="fr-FR" dirty="0"/>
          </a:p>
        </p:txBody>
      </p:sp>
      <p:sp>
        <p:nvSpPr>
          <p:cNvPr id="10" name="ZoneTexte 9"/>
          <p:cNvSpPr txBox="1"/>
          <p:nvPr/>
        </p:nvSpPr>
        <p:spPr>
          <a:xfrm>
            <a:off x="683568" y="2276872"/>
            <a:ext cx="1607171" cy="369332"/>
          </a:xfrm>
          <a:prstGeom prst="rect">
            <a:avLst/>
          </a:prstGeom>
          <a:noFill/>
        </p:spPr>
        <p:txBody>
          <a:bodyPr wrap="none" rtlCol="0">
            <a:spAutoFit/>
          </a:bodyPr>
          <a:lstStyle/>
          <a:p>
            <a:r>
              <a:rPr lang="fr-FR" dirty="0" smtClean="0"/>
              <a:t>Lois de Kepler :</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l="45572" t="60828" r="28970" b="28344"/>
          <a:stretch>
            <a:fillRect/>
          </a:stretch>
        </p:blipFill>
        <p:spPr bwMode="auto">
          <a:xfrm>
            <a:off x="3707904" y="908720"/>
            <a:ext cx="4516865" cy="1080120"/>
          </a:xfrm>
          <a:prstGeom prst="rect">
            <a:avLst/>
          </a:prstGeom>
          <a:noFill/>
          <a:ln w="9525">
            <a:noFill/>
            <a:miter lim="800000"/>
            <a:headEnd/>
            <a:tailEnd/>
          </a:ln>
        </p:spPr>
      </p:pic>
      <p:pic>
        <p:nvPicPr>
          <p:cNvPr id="51202" name="Picture 2"/>
          <p:cNvPicPr>
            <a:picLocks noChangeAspect="1" noChangeArrowheads="1"/>
          </p:cNvPicPr>
          <p:nvPr/>
        </p:nvPicPr>
        <p:blipFill>
          <a:blip r:embed="rId3" cstate="print"/>
          <a:srcRect l="48975" t="42938" r="33315" b="46234"/>
          <a:stretch>
            <a:fillRect/>
          </a:stretch>
        </p:blipFill>
        <p:spPr bwMode="auto">
          <a:xfrm>
            <a:off x="4067944" y="2276872"/>
            <a:ext cx="3142167" cy="1080120"/>
          </a:xfrm>
          <a:prstGeom prst="rect">
            <a:avLst/>
          </a:prstGeom>
          <a:noFill/>
          <a:ln w="9525">
            <a:noFill/>
            <a:miter lim="800000"/>
            <a:headEnd/>
            <a:tailEnd/>
          </a:ln>
        </p:spPr>
      </p:pic>
      <p:pic>
        <p:nvPicPr>
          <p:cNvPr id="51203" name="Picture 3"/>
          <p:cNvPicPr>
            <a:picLocks noChangeAspect="1" noChangeArrowheads="1"/>
          </p:cNvPicPr>
          <p:nvPr/>
        </p:nvPicPr>
        <p:blipFill>
          <a:blip r:embed="rId3" cstate="print"/>
          <a:srcRect l="35611" t="62797" r="19561" b="26375"/>
          <a:stretch>
            <a:fillRect/>
          </a:stretch>
        </p:blipFill>
        <p:spPr bwMode="auto">
          <a:xfrm>
            <a:off x="323528" y="5085184"/>
            <a:ext cx="8483852" cy="1152128"/>
          </a:xfrm>
          <a:prstGeom prst="rect">
            <a:avLst/>
          </a:prstGeom>
          <a:noFill/>
          <a:ln w="9525">
            <a:noFill/>
            <a:miter lim="800000"/>
            <a:headEnd/>
            <a:tailEnd/>
          </a:ln>
        </p:spPr>
      </p:pic>
      <p:sp>
        <p:nvSpPr>
          <p:cNvPr id="5" name="ZoneTexte 4"/>
          <p:cNvSpPr txBox="1"/>
          <p:nvPr/>
        </p:nvSpPr>
        <p:spPr>
          <a:xfrm>
            <a:off x="0" y="79511"/>
            <a:ext cx="6874061"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Mesure pratique des vitesses radiales</a:t>
            </a:r>
            <a:endParaRPr lang="fr-FR" sz="2400" dirty="0">
              <a:solidFill>
                <a:srgbClr val="FFFF00"/>
              </a:solidFill>
              <a:latin typeface="Copperplate Gothic Bold" pitchFamily="34" charset="0"/>
            </a:endParaRPr>
          </a:p>
        </p:txBody>
      </p:sp>
      <p:sp>
        <p:nvSpPr>
          <p:cNvPr id="6" name="ZoneTexte 5"/>
          <p:cNvSpPr txBox="1"/>
          <p:nvPr/>
        </p:nvSpPr>
        <p:spPr>
          <a:xfrm>
            <a:off x="683568" y="1196752"/>
            <a:ext cx="2060885" cy="369332"/>
          </a:xfrm>
          <a:prstGeom prst="rect">
            <a:avLst/>
          </a:prstGeom>
          <a:noFill/>
        </p:spPr>
        <p:txBody>
          <a:bodyPr wrap="none" rtlCol="0">
            <a:spAutoFit/>
          </a:bodyPr>
          <a:lstStyle/>
          <a:p>
            <a:r>
              <a:rPr lang="fr-FR" dirty="0" smtClean="0"/>
              <a:t>Calcul de la vitesse :</a:t>
            </a:r>
            <a:endParaRPr lang="fr-FR" dirty="0"/>
          </a:p>
        </p:txBody>
      </p:sp>
      <p:sp>
        <p:nvSpPr>
          <p:cNvPr id="7" name="ZoneTexte 6"/>
          <p:cNvSpPr txBox="1"/>
          <p:nvPr/>
        </p:nvSpPr>
        <p:spPr>
          <a:xfrm>
            <a:off x="611560" y="2564904"/>
            <a:ext cx="2897012" cy="369332"/>
          </a:xfrm>
          <a:prstGeom prst="rect">
            <a:avLst/>
          </a:prstGeom>
          <a:noFill/>
        </p:spPr>
        <p:txBody>
          <a:bodyPr wrap="none" rtlCol="0">
            <a:spAutoFit/>
          </a:bodyPr>
          <a:lstStyle/>
          <a:p>
            <a:r>
              <a:rPr lang="fr-FR" dirty="0" smtClean="0"/>
              <a:t>Relation entre les deux corps</a:t>
            </a:r>
            <a:endParaRPr lang="fr-FR" dirty="0"/>
          </a:p>
        </p:txBody>
      </p:sp>
      <p:sp>
        <p:nvSpPr>
          <p:cNvPr id="8" name="ZoneTexte 7"/>
          <p:cNvSpPr txBox="1"/>
          <p:nvPr/>
        </p:nvSpPr>
        <p:spPr>
          <a:xfrm>
            <a:off x="683568" y="4149080"/>
            <a:ext cx="5447710" cy="369332"/>
          </a:xfrm>
          <a:prstGeom prst="rect">
            <a:avLst/>
          </a:prstGeom>
          <a:noFill/>
        </p:spPr>
        <p:txBody>
          <a:bodyPr wrap="none" rtlCol="0">
            <a:spAutoFit/>
          </a:bodyPr>
          <a:lstStyle/>
          <a:p>
            <a:r>
              <a:rPr lang="fr-FR" dirty="0" smtClean="0"/>
              <a:t>Soit au final, en projetant la vitesse sur la voute céleste :</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l="40120" t="22266" r="24460" b="70843"/>
          <a:stretch>
            <a:fillRect/>
          </a:stretch>
        </p:blipFill>
        <p:spPr bwMode="auto">
          <a:xfrm>
            <a:off x="1187624" y="1196752"/>
            <a:ext cx="7241947" cy="792088"/>
          </a:xfrm>
          <a:prstGeom prst="rect">
            <a:avLst/>
          </a:prstGeom>
          <a:noFill/>
          <a:ln w="9525">
            <a:noFill/>
            <a:miter lim="800000"/>
            <a:headEnd/>
            <a:tailEnd/>
          </a:ln>
        </p:spPr>
      </p:pic>
      <p:pic>
        <p:nvPicPr>
          <p:cNvPr id="52227" name="Picture 3"/>
          <p:cNvPicPr>
            <a:picLocks noChangeAspect="1" noChangeArrowheads="1"/>
          </p:cNvPicPr>
          <p:nvPr/>
        </p:nvPicPr>
        <p:blipFill>
          <a:blip r:embed="rId2" cstate="print"/>
          <a:srcRect l="28970" t="38188" r="17347" b="49015"/>
          <a:stretch>
            <a:fillRect/>
          </a:stretch>
        </p:blipFill>
        <p:spPr bwMode="auto">
          <a:xfrm>
            <a:off x="251520" y="2348880"/>
            <a:ext cx="8596647" cy="1152128"/>
          </a:xfrm>
          <a:prstGeom prst="rect">
            <a:avLst/>
          </a:prstGeom>
          <a:noFill/>
          <a:ln w="9525">
            <a:noFill/>
            <a:miter lim="800000"/>
            <a:headEnd/>
            <a:tailEnd/>
          </a:ln>
        </p:spPr>
      </p:pic>
      <p:sp>
        <p:nvSpPr>
          <p:cNvPr id="4" name="ZoneTexte 3"/>
          <p:cNvSpPr txBox="1"/>
          <p:nvPr/>
        </p:nvSpPr>
        <p:spPr>
          <a:xfrm>
            <a:off x="0" y="79511"/>
            <a:ext cx="6874061"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Mesure pratique des vitesses radiales</a:t>
            </a:r>
            <a:endParaRPr lang="fr-FR" sz="2400" dirty="0">
              <a:solidFill>
                <a:srgbClr val="FFFF00"/>
              </a:solidFill>
              <a:latin typeface="Copperplate Gothic Bold" pitchFamily="34" charset="0"/>
            </a:endParaRPr>
          </a:p>
        </p:txBody>
      </p:sp>
      <p:pic>
        <p:nvPicPr>
          <p:cNvPr id="5" name="Picture 3"/>
          <p:cNvPicPr>
            <a:picLocks noChangeAspect="1" noChangeArrowheads="1"/>
          </p:cNvPicPr>
          <p:nvPr/>
        </p:nvPicPr>
        <p:blipFill>
          <a:blip r:embed="rId2" cstate="print"/>
          <a:srcRect l="34366" t="38188" r="54842" b="49015"/>
          <a:stretch>
            <a:fillRect/>
          </a:stretch>
        </p:blipFill>
        <p:spPr bwMode="auto">
          <a:xfrm>
            <a:off x="3563888" y="5013176"/>
            <a:ext cx="1944216" cy="1296144"/>
          </a:xfrm>
          <a:prstGeom prst="rect">
            <a:avLst/>
          </a:prstGeom>
          <a:noFill/>
          <a:ln w="9525">
            <a:noFill/>
            <a:miter lim="800000"/>
            <a:headEnd/>
            <a:tailEnd/>
          </a:ln>
        </p:spPr>
      </p:pic>
      <p:sp>
        <p:nvSpPr>
          <p:cNvPr id="6" name="ZoneTexte 5"/>
          <p:cNvSpPr txBox="1"/>
          <p:nvPr/>
        </p:nvSpPr>
        <p:spPr>
          <a:xfrm>
            <a:off x="467544" y="4149080"/>
            <a:ext cx="7507568" cy="369332"/>
          </a:xfrm>
          <a:prstGeom prst="rect">
            <a:avLst/>
          </a:prstGeom>
          <a:noFill/>
        </p:spPr>
        <p:txBody>
          <a:bodyPr wrap="none" rtlCol="0">
            <a:spAutoFit/>
          </a:bodyPr>
          <a:lstStyle/>
          <a:p>
            <a:r>
              <a:rPr lang="fr-FR" dirty="0" smtClean="0"/>
              <a:t>A noter : on ne mesure pas la masse de la planète, mais une masse minimale !</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8388424"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Mesure pratique </a:t>
            </a:r>
            <a:r>
              <a:rPr lang="fr-FR" sz="2400" dirty="0" smtClean="0">
                <a:solidFill>
                  <a:srgbClr val="FFFF00"/>
                </a:solidFill>
                <a:latin typeface="Copperplate Gothic Bold" pitchFamily="34" charset="0"/>
              </a:rPr>
              <a:t>de </a:t>
            </a:r>
            <a:r>
              <a:rPr lang="fr-FR" sz="2400" dirty="0" smtClean="0">
                <a:solidFill>
                  <a:srgbClr val="FFFF00"/>
                </a:solidFill>
                <a:latin typeface="Copperplate Gothic Bold" pitchFamily="34" charset="0"/>
              </a:rPr>
              <a:t>population</a:t>
            </a:r>
            <a:r>
              <a:rPr lang="fr-FR" sz="2400" dirty="0" smtClean="0">
                <a:solidFill>
                  <a:srgbClr val="FFFF00"/>
                </a:solidFill>
                <a:latin typeface="Copperplate Gothic Bold" pitchFamily="34" charset="0"/>
              </a:rPr>
              <a:t>s stellaires</a:t>
            </a:r>
            <a:endParaRPr lang="fr-FR" sz="2400" dirty="0">
              <a:solidFill>
                <a:srgbClr val="FFFF00"/>
              </a:solidFill>
              <a:latin typeface="Copperplate Gothic Bold" pitchFamily="34" charset="0"/>
            </a:endParaRPr>
          </a:p>
        </p:txBody>
      </p:sp>
      <p:sp>
        <p:nvSpPr>
          <p:cNvPr id="4" name="ZoneTexte 3"/>
          <p:cNvSpPr txBox="1"/>
          <p:nvPr/>
        </p:nvSpPr>
        <p:spPr>
          <a:xfrm>
            <a:off x="251520" y="836712"/>
            <a:ext cx="8568952" cy="4524315"/>
          </a:xfrm>
          <a:prstGeom prst="rect">
            <a:avLst/>
          </a:prstGeom>
          <a:noFill/>
        </p:spPr>
        <p:txBody>
          <a:bodyPr wrap="square" rtlCol="0">
            <a:spAutoFit/>
          </a:bodyPr>
          <a:lstStyle/>
          <a:p>
            <a:r>
              <a:rPr lang="fr-FR" dirty="0" smtClean="0"/>
              <a:t>Les relations nucléaires dans les étoiles produisent de l’énergie à partir de protons</a:t>
            </a:r>
          </a:p>
          <a:p>
            <a:endParaRPr lang="fr-FR" dirty="0" smtClean="0"/>
          </a:p>
          <a:p>
            <a:r>
              <a:rPr lang="fr-FR" dirty="0" smtClean="0"/>
              <a:t>Il y a 3 grands cycles :</a:t>
            </a:r>
          </a:p>
          <a:p>
            <a:endParaRPr lang="fr-FR" dirty="0" smtClean="0"/>
          </a:p>
          <a:p>
            <a:r>
              <a:rPr lang="fr-FR" dirty="0" smtClean="0"/>
              <a:t>le cycle PP (proton -&gt; particule alpha)</a:t>
            </a:r>
          </a:p>
          <a:p>
            <a:endParaRPr lang="fr-FR" dirty="0" smtClean="0"/>
          </a:p>
          <a:p>
            <a:endParaRPr lang="fr-FR" dirty="0" smtClean="0"/>
          </a:p>
          <a:p>
            <a:endParaRPr lang="fr-FR" dirty="0" smtClean="0"/>
          </a:p>
          <a:p>
            <a:endParaRPr lang="fr-FR" dirty="0" smtClean="0"/>
          </a:p>
          <a:p>
            <a:r>
              <a:rPr lang="fr-FR" dirty="0" smtClean="0"/>
              <a:t>le cycle triple alpha (particule alpha -&gt; carbone)</a:t>
            </a:r>
          </a:p>
          <a:p>
            <a:endParaRPr lang="fr-FR" dirty="0" smtClean="0"/>
          </a:p>
          <a:p>
            <a:endParaRPr lang="fr-FR" dirty="0" smtClean="0"/>
          </a:p>
          <a:p>
            <a:endParaRPr lang="fr-FR" dirty="0" smtClean="0"/>
          </a:p>
          <a:p>
            <a:endParaRPr lang="fr-FR" dirty="0" smtClean="0"/>
          </a:p>
          <a:p>
            <a:endParaRPr lang="fr-FR" dirty="0" smtClean="0"/>
          </a:p>
          <a:p>
            <a:r>
              <a:rPr lang="fr-FR" dirty="0" smtClean="0"/>
              <a:t>le cycle CNO</a:t>
            </a:r>
            <a:endParaRPr lang="fr-FR" dirty="0"/>
          </a:p>
        </p:txBody>
      </p:sp>
      <p:pic>
        <p:nvPicPr>
          <p:cNvPr id="1026" name="Picture 2" descr="http://upload.wikimedia.org/wikipedia/fr/thumb/8/8f/CNO_cycle.png/300px-CNO_cycle.png">
            <a:hlinkClick r:id="rId2"/>
          </p:cNvPr>
          <p:cNvPicPr>
            <a:picLocks noChangeAspect="1" noChangeArrowheads="1"/>
          </p:cNvPicPr>
          <p:nvPr/>
        </p:nvPicPr>
        <p:blipFill>
          <a:blip r:embed="rId3" cstate="print"/>
          <a:srcRect/>
          <a:stretch>
            <a:fillRect/>
          </a:stretch>
        </p:blipFill>
        <p:spPr bwMode="auto">
          <a:xfrm>
            <a:off x="5868144" y="3789040"/>
            <a:ext cx="2857500" cy="2857500"/>
          </a:xfrm>
          <a:prstGeom prst="rect">
            <a:avLst/>
          </a:prstGeom>
          <a:noFill/>
        </p:spPr>
      </p:pic>
      <p:pic>
        <p:nvPicPr>
          <p:cNvPr id="1028" name="Picture 4" descr="http://upload.wikimedia.org/wikipedia/commons/thumb/9/9d/Reaction-triple-alpha.svg/220px-Reaction-triple-alpha.svg.png">
            <a:hlinkClick r:id="rId4"/>
          </p:cNvPr>
          <p:cNvPicPr>
            <a:picLocks noChangeAspect="1" noChangeArrowheads="1"/>
          </p:cNvPicPr>
          <p:nvPr/>
        </p:nvPicPr>
        <p:blipFill>
          <a:blip r:embed="rId5" cstate="print"/>
          <a:srcRect/>
          <a:stretch>
            <a:fillRect/>
          </a:stretch>
        </p:blipFill>
        <p:spPr bwMode="auto">
          <a:xfrm>
            <a:off x="6228184" y="2420888"/>
            <a:ext cx="2095500" cy="140017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Mes documents\Mes images\Binding_energy.jpg"/>
          <p:cNvPicPr/>
          <p:nvPr/>
        </p:nvPicPr>
        <p:blipFill>
          <a:blip r:embed="rId2" cstate="print"/>
          <a:srcRect/>
          <a:stretch>
            <a:fillRect/>
          </a:stretch>
        </p:blipFill>
        <p:spPr bwMode="auto">
          <a:xfrm>
            <a:off x="1691680" y="2204864"/>
            <a:ext cx="5832648" cy="4392488"/>
          </a:xfrm>
          <a:prstGeom prst="rect">
            <a:avLst/>
          </a:prstGeom>
          <a:noFill/>
          <a:ln w="9525">
            <a:noFill/>
            <a:miter lim="800000"/>
            <a:headEnd/>
            <a:tailEnd/>
          </a:ln>
        </p:spPr>
      </p:pic>
      <p:sp>
        <p:nvSpPr>
          <p:cNvPr id="3" name="ZoneTexte 2"/>
          <p:cNvSpPr txBox="1"/>
          <p:nvPr/>
        </p:nvSpPr>
        <p:spPr>
          <a:xfrm>
            <a:off x="0" y="79511"/>
            <a:ext cx="8388424"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Mesure pratique </a:t>
            </a:r>
            <a:r>
              <a:rPr lang="fr-FR" sz="2400" dirty="0" smtClean="0">
                <a:solidFill>
                  <a:srgbClr val="FFFF00"/>
                </a:solidFill>
                <a:latin typeface="Copperplate Gothic Bold" pitchFamily="34" charset="0"/>
              </a:rPr>
              <a:t>de </a:t>
            </a:r>
            <a:r>
              <a:rPr lang="fr-FR" sz="2400" dirty="0" smtClean="0">
                <a:solidFill>
                  <a:srgbClr val="FFFF00"/>
                </a:solidFill>
                <a:latin typeface="Copperplate Gothic Bold" pitchFamily="34" charset="0"/>
              </a:rPr>
              <a:t>population</a:t>
            </a:r>
            <a:r>
              <a:rPr lang="fr-FR" sz="2400" dirty="0" smtClean="0">
                <a:solidFill>
                  <a:srgbClr val="FFFF00"/>
                </a:solidFill>
                <a:latin typeface="Copperplate Gothic Bold" pitchFamily="34" charset="0"/>
              </a:rPr>
              <a:t>s stellaires</a:t>
            </a:r>
            <a:endParaRPr lang="fr-FR" sz="2400" dirty="0">
              <a:solidFill>
                <a:srgbClr val="FFFF00"/>
              </a:solidFill>
              <a:latin typeface="Copperplate Gothic Bold" pitchFamily="34" charset="0"/>
            </a:endParaRPr>
          </a:p>
        </p:txBody>
      </p:sp>
      <p:sp>
        <p:nvSpPr>
          <p:cNvPr id="4" name="ZoneTexte 3"/>
          <p:cNvSpPr txBox="1"/>
          <p:nvPr/>
        </p:nvSpPr>
        <p:spPr>
          <a:xfrm>
            <a:off x="251520" y="836712"/>
            <a:ext cx="6739024" cy="923330"/>
          </a:xfrm>
          <a:prstGeom prst="rect">
            <a:avLst/>
          </a:prstGeom>
          <a:noFill/>
        </p:spPr>
        <p:txBody>
          <a:bodyPr wrap="none" rtlCol="0">
            <a:spAutoFit/>
          </a:bodyPr>
          <a:lstStyle/>
          <a:p>
            <a:r>
              <a:rPr lang="fr-FR" dirty="0" smtClean="0"/>
              <a:t>La fusion nucléaire produit de l’énergie  jusqu’à un certain seuil : le fer</a:t>
            </a:r>
          </a:p>
          <a:p>
            <a:endParaRPr lang="fr-FR" dirty="0" smtClean="0"/>
          </a:p>
          <a:p>
            <a:r>
              <a:rPr lang="fr-FR" dirty="0" smtClean="0"/>
              <a:t>Au-delà, les réactions consomment de l’énergie</a:t>
            </a: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8388424"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Mesure pratique </a:t>
            </a:r>
            <a:r>
              <a:rPr lang="fr-FR" sz="2400" dirty="0" smtClean="0">
                <a:solidFill>
                  <a:srgbClr val="FFFF00"/>
                </a:solidFill>
                <a:latin typeface="Copperplate Gothic Bold" pitchFamily="34" charset="0"/>
              </a:rPr>
              <a:t>de </a:t>
            </a:r>
            <a:r>
              <a:rPr lang="fr-FR" sz="2400" dirty="0" smtClean="0">
                <a:solidFill>
                  <a:srgbClr val="FFFF00"/>
                </a:solidFill>
                <a:latin typeface="Copperplate Gothic Bold" pitchFamily="34" charset="0"/>
              </a:rPr>
              <a:t>population</a:t>
            </a:r>
            <a:r>
              <a:rPr lang="fr-FR" sz="2400" dirty="0" smtClean="0">
                <a:solidFill>
                  <a:srgbClr val="FFFF00"/>
                </a:solidFill>
                <a:latin typeface="Copperplate Gothic Bold" pitchFamily="34" charset="0"/>
              </a:rPr>
              <a:t>s stellaires</a:t>
            </a:r>
            <a:endParaRPr lang="fr-FR" sz="2400" dirty="0">
              <a:solidFill>
                <a:srgbClr val="FFFF00"/>
              </a:solidFill>
              <a:latin typeface="Copperplate Gothic Bold" pitchFamily="34" charset="0"/>
            </a:endParaRPr>
          </a:p>
        </p:txBody>
      </p:sp>
      <p:sp>
        <p:nvSpPr>
          <p:cNvPr id="3" name="ZoneTexte 2"/>
          <p:cNvSpPr txBox="1"/>
          <p:nvPr/>
        </p:nvSpPr>
        <p:spPr>
          <a:xfrm>
            <a:off x="179513" y="764704"/>
            <a:ext cx="8784976" cy="5078313"/>
          </a:xfrm>
          <a:prstGeom prst="rect">
            <a:avLst/>
          </a:prstGeom>
          <a:noFill/>
        </p:spPr>
        <p:txBody>
          <a:bodyPr wrap="square" rtlCol="0">
            <a:spAutoFit/>
          </a:bodyPr>
          <a:lstStyle/>
          <a:p>
            <a:r>
              <a:rPr lang="fr-FR" dirty="0" smtClean="0"/>
              <a:t>Au début, l’Univers ne contient que des protons, des particules alpha et des traces d’autres éléments</a:t>
            </a:r>
          </a:p>
          <a:p>
            <a:endParaRPr lang="fr-FR" dirty="0" smtClean="0"/>
          </a:p>
          <a:p>
            <a:endParaRPr lang="fr-FR" dirty="0" smtClean="0"/>
          </a:p>
          <a:p>
            <a:r>
              <a:rPr lang="fr-FR" dirty="0" smtClean="0"/>
              <a:t>Les métaux sont formés dans les étoiles et libérés en fin de vie. On distingue dans les étoiles des populations, suivant leur composition :</a:t>
            </a:r>
          </a:p>
          <a:p>
            <a:endParaRPr lang="fr-FR" dirty="0" smtClean="0"/>
          </a:p>
          <a:p>
            <a:r>
              <a:rPr lang="fr-FR" dirty="0" smtClean="0"/>
              <a:t>Pop I : étoiles de type solaire, riches en métaux</a:t>
            </a:r>
          </a:p>
          <a:p>
            <a:endParaRPr lang="fr-FR" dirty="0" smtClean="0"/>
          </a:p>
          <a:p>
            <a:r>
              <a:rPr lang="fr-FR" dirty="0" smtClean="0"/>
              <a:t>Pop II : étoiles pré-solaires, pauvres en métaux</a:t>
            </a:r>
          </a:p>
          <a:p>
            <a:endParaRPr lang="fr-FR" dirty="0" smtClean="0"/>
          </a:p>
          <a:p>
            <a:r>
              <a:rPr lang="fr-FR" dirty="0" smtClean="0"/>
              <a:t>Pop III : étoiles primordiales, absence de métaux</a:t>
            </a:r>
          </a:p>
          <a:p>
            <a:endParaRPr lang="fr-FR" dirty="0" smtClean="0"/>
          </a:p>
          <a:p>
            <a:endParaRPr lang="fr-FR" dirty="0" smtClean="0"/>
          </a:p>
          <a:p>
            <a:r>
              <a:rPr lang="fr-FR" dirty="0" smtClean="0"/>
              <a:t>Obtenir des spectres permet de vérifier la présence de métaux (et leur concentration).</a:t>
            </a:r>
          </a:p>
          <a:p>
            <a:endParaRPr lang="fr-FR" dirty="0" smtClean="0"/>
          </a:p>
          <a:p>
            <a:r>
              <a:rPr lang="fr-FR" dirty="0" smtClean="0"/>
              <a:t>Les amas globulaires sont des objets anciens, où on peut éventuellement voir les diverses populations stellaires</a:t>
            </a:r>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5287666"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Les observations en pratique</a:t>
            </a:r>
            <a:endParaRPr lang="fr-FR" sz="2400" dirty="0">
              <a:solidFill>
                <a:srgbClr val="FFFF00"/>
              </a:solidFill>
              <a:latin typeface="Copperplate Gothic Bold" pitchFamily="34" charset="0"/>
            </a:endParaRPr>
          </a:p>
        </p:txBody>
      </p:sp>
      <p:sp>
        <p:nvSpPr>
          <p:cNvPr id="4" name="ZoneTexte 3"/>
          <p:cNvSpPr txBox="1"/>
          <p:nvPr/>
        </p:nvSpPr>
        <p:spPr>
          <a:xfrm>
            <a:off x="467544" y="980728"/>
            <a:ext cx="8424936" cy="4524315"/>
          </a:xfrm>
          <a:prstGeom prst="rect">
            <a:avLst/>
          </a:prstGeom>
          <a:noFill/>
        </p:spPr>
        <p:txBody>
          <a:bodyPr wrap="square" rtlCol="0">
            <a:spAutoFit/>
          </a:bodyPr>
          <a:lstStyle/>
          <a:p>
            <a:r>
              <a:rPr lang="fr-FR" dirty="0" smtClean="0"/>
              <a:t>A l’inverse des télescopes de 80 et 120 cm, le télescope de 193 cm est un télescope a usage professionnel fortement demandé. </a:t>
            </a:r>
          </a:p>
          <a:p>
            <a:endParaRPr lang="fr-FR" dirty="0" smtClean="0"/>
          </a:p>
          <a:p>
            <a:r>
              <a:rPr lang="fr-FR" dirty="0" smtClean="0"/>
              <a:t>Il est difficile d’obtenir du temps télescope, et les observations ne se font pas « à la main ».</a:t>
            </a:r>
          </a:p>
          <a:p>
            <a:endParaRPr lang="fr-FR" dirty="0" smtClean="0"/>
          </a:p>
          <a:p>
            <a:r>
              <a:rPr lang="fr-FR" dirty="0" smtClean="0"/>
              <a:t>Le télescope sera pointé pour vous.</a:t>
            </a:r>
          </a:p>
          <a:p>
            <a:endParaRPr lang="fr-FR" dirty="0" smtClean="0"/>
          </a:p>
          <a:p>
            <a:r>
              <a:rPr lang="fr-FR" dirty="0" smtClean="0"/>
              <a:t>La correcte mise en route de l’instrument sera faite pour vous.</a:t>
            </a:r>
          </a:p>
          <a:p>
            <a:endParaRPr lang="fr-FR" dirty="0" smtClean="0"/>
          </a:p>
          <a:p>
            <a:r>
              <a:rPr lang="fr-FR" dirty="0" smtClean="0"/>
              <a:t>Les observations, images de calibration et autre seront faites pour vous.</a:t>
            </a:r>
          </a:p>
          <a:p>
            <a:endParaRPr lang="fr-FR" dirty="0" smtClean="0"/>
          </a:p>
          <a:p>
            <a:r>
              <a:rPr lang="fr-FR" dirty="0" smtClean="0"/>
              <a:t>Vous obtenez des produits « tout fait »</a:t>
            </a:r>
          </a:p>
          <a:p>
            <a:endParaRPr lang="fr-FR" dirty="0" smtClean="0"/>
          </a:p>
          <a:p>
            <a:r>
              <a:rPr lang="fr-FR" dirty="0" smtClean="0"/>
              <a:t>Ce mode de fonctionnement est normal dans un observatoire, c’est le mode d’observation de service (le seul disponible dans le cas des observatoires spatiaux).</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4593502"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Réduction instrumentale</a:t>
            </a:r>
            <a:endParaRPr lang="fr-FR" sz="2400" dirty="0">
              <a:solidFill>
                <a:srgbClr val="FFFF00"/>
              </a:solidFill>
              <a:latin typeface="Copperplate Gothic Bold" pitchFamily="34" charset="0"/>
            </a:endParaRPr>
          </a:p>
        </p:txBody>
      </p:sp>
      <p:sp>
        <p:nvSpPr>
          <p:cNvPr id="3" name="ZoneTexte 2"/>
          <p:cNvSpPr txBox="1"/>
          <p:nvPr/>
        </p:nvSpPr>
        <p:spPr>
          <a:xfrm>
            <a:off x="323528" y="908720"/>
            <a:ext cx="7949612" cy="923330"/>
          </a:xfrm>
          <a:prstGeom prst="rect">
            <a:avLst/>
          </a:prstGeom>
          <a:noFill/>
        </p:spPr>
        <p:txBody>
          <a:bodyPr wrap="none" rtlCol="0">
            <a:spAutoFit/>
          </a:bodyPr>
          <a:lstStyle/>
          <a:p>
            <a:r>
              <a:rPr lang="fr-FR" dirty="0" smtClean="0"/>
              <a:t>Les instruments professionnels sont basés sur des </a:t>
            </a:r>
            <a:r>
              <a:rPr lang="fr-FR" dirty="0" err="1" smtClean="0"/>
              <a:t>CCDs</a:t>
            </a:r>
            <a:endParaRPr lang="fr-FR" dirty="0" smtClean="0"/>
          </a:p>
          <a:p>
            <a:r>
              <a:rPr lang="fr-FR" dirty="0" smtClean="0"/>
              <a:t>Il faut réaliser une réduction instrumentale pour passer du signal brut au signal </a:t>
            </a:r>
            <a:r>
              <a:rPr lang="fr-FR" dirty="0" smtClean="0"/>
              <a:t>net</a:t>
            </a:r>
          </a:p>
          <a:p>
            <a:r>
              <a:rPr lang="fr-FR" dirty="0" smtClean="0"/>
              <a:t>Il y a certaines limitations dont il faut tenir compte lors de cette réduction</a:t>
            </a:r>
            <a:endParaRPr lang="fr-FR" dirty="0"/>
          </a:p>
        </p:txBody>
      </p:sp>
      <p:sp>
        <p:nvSpPr>
          <p:cNvPr id="96" name="ZoneTexte 95"/>
          <p:cNvSpPr txBox="1"/>
          <p:nvPr/>
        </p:nvSpPr>
        <p:spPr>
          <a:xfrm>
            <a:off x="1547664" y="2060848"/>
            <a:ext cx="4430700" cy="369332"/>
          </a:xfrm>
          <a:prstGeom prst="rect">
            <a:avLst/>
          </a:prstGeom>
          <a:noFill/>
        </p:spPr>
        <p:txBody>
          <a:bodyPr wrap="none" rtlCol="0">
            <a:spAutoFit/>
          </a:bodyPr>
          <a:lstStyle/>
          <a:p>
            <a:r>
              <a:rPr lang="fr-FR" dirty="0" smtClean="0"/>
              <a:t>Il n’est pas dit que le niveau « vide » soit </a:t>
            </a:r>
            <a:r>
              <a:rPr lang="fr-FR" dirty="0" smtClean="0"/>
              <a:t>nul</a:t>
            </a:r>
            <a:endParaRPr lang="fr-FR" dirty="0"/>
          </a:p>
        </p:txBody>
      </p:sp>
      <p:sp>
        <p:nvSpPr>
          <p:cNvPr id="97" name="ZoneTexte 96"/>
          <p:cNvSpPr txBox="1"/>
          <p:nvPr/>
        </p:nvSpPr>
        <p:spPr>
          <a:xfrm>
            <a:off x="1516653" y="2708920"/>
            <a:ext cx="5719643" cy="369332"/>
          </a:xfrm>
          <a:prstGeom prst="rect">
            <a:avLst/>
          </a:prstGeom>
          <a:noFill/>
        </p:spPr>
        <p:txBody>
          <a:bodyPr wrap="none" rtlCol="0">
            <a:spAutoFit/>
          </a:bodyPr>
          <a:lstStyle/>
          <a:p>
            <a:r>
              <a:rPr lang="fr-FR" dirty="0" smtClean="0"/>
              <a:t>Le CCD peut réagir différemment en fonction de la position</a:t>
            </a:r>
            <a:endParaRPr lang="fr-FR" dirty="0"/>
          </a:p>
        </p:txBody>
      </p:sp>
      <p:sp>
        <p:nvSpPr>
          <p:cNvPr id="98" name="ZoneTexte 97"/>
          <p:cNvSpPr txBox="1"/>
          <p:nvPr/>
        </p:nvSpPr>
        <p:spPr>
          <a:xfrm>
            <a:off x="1518558" y="4139788"/>
            <a:ext cx="4493602" cy="369332"/>
          </a:xfrm>
          <a:prstGeom prst="rect">
            <a:avLst/>
          </a:prstGeom>
          <a:noFill/>
        </p:spPr>
        <p:txBody>
          <a:bodyPr wrap="none" rtlCol="0">
            <a:spAutoFit/>
          </a:bodyPr>
          <a:lstStyle/>
          <a:p>
            <a:r>
              <a:rPr lang="fr-FR" dirty="0" smtClean="0"/>
              <a:t>l’électronique de lecture peut ajouter du bruit</a:t>
            </a:r>
            <a:endParaRPr lang="fr-FR" dirty="0"/>
          </a:p>
        </p:txBody>
      </p:sp>
      <p:sp>
        <p:nvSpPr>
          <p:cNvPr id="99" name="ZoneTexte 98"/>
          <p:cNvSpPr txBox="1"/>
          <p:nvPr/>
        </p:nvSpPr>
        <p:spPr>
          <a:xfrm>
            <a:off x="1514441" y="3419708"/>
            <a:ext cx="3633623" cy="369332"/>
          </a:xfrm>
          <a:prstGeom prst="rect">
            <a:avLst/>
          </a:prstGeom>
          <a:noFill/>
        </p:spPr>
        <p:txBody>
          <a:bodyPr wrap="none" rtlCol="0">
            <a:spAutoFit/>
          </a:bodyPr>
          <a:lstStyle/>
          <a:p>
            <a:r>
              <a:rPr lang="fr-FR" dirty="0" smtClean="0"/>
              <a:t>L’agitation thermique ajoute du bruit</a:t>
            </a:r>
            <a:endParaRPr lang="fr-FR" dirty="0"/>
          </a:p>
        </p:txBody>
      </p:sp>
      <p:sp>
        <p:nvSpPr>
          <p:cNvPr id="100" name="ZoneTexte 99"/>
          <p:cNvSpPr txBox="1"/>
          <p:nvPr/>
        </p:nvSpPr>
        <p:spPr>
          <a:xfrm>
            <a:off x="179513" y="5373216"/>
            <a:ext cx="8784976" cy="646331"/>
          </a:xfrm>
          <a:prstGeom prst="rect">
            <a:avLst/>
          </a:prstGeom>
          <a:noFill/>
        </p:spPr>
        <p:txBody>
          <a:bodyPr wrap="square" rtlCol="0">
            <a:spAutoFit/>
          </a:bodyPr>
          <a:lstStyle/>
          <a:p>
            <a:r>
              <a:rPr lang="fr-FR" dirty="0" smtClean="0"/>
              <a:t>Il est important de comprendre ceci car certains effets instrumentaux peuvent induire des erreurs dans l’analyse !</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4593502"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Réduction instrumentale</a:t>
            </a:r>
            <a:endParaRPr lang="fr-FR" sz="2400" dirty="0">
              <a:solidFill>
                <a:srgbClr val="FFFF00"/>
              </a:solidFill>
              <a:latin typeface="Copperplate Gothic Bold" pitchFamily="34" charset="0"/>
            </a:endParaRPr>
          </a:p>
        </p:txBody>
      </p:sp>
      <p:sp>
        <p:nvSpPr>
          <p:cNvPr id="3" name="ZoneTexte 2"/>
          <p:cNvSpPr txBox="1"/>
          <p:nvPr/>
        </p:nvSpPr>
        <p:spPr>
          <a:xfrm>
            <a:off x="539553" y="980728"/>
            <a:ext cx="3816424" cy="2862322"/>
          </a:xfrm>
          <a:prstGeom prst="rect">
            <a:avLst/>
          </a:prstGeom>
          <a:noFill/>
        </p:spPr>
        <p:txBody>
          <a:bodyPr wrap="square" rtlCol="0">
            <a:spAutoFit/>
          </a:bodyPr>
          <a:lstStyle/>
          <a:p>
            <a:r>
              <a:rPr lang="fr-FR" dirty="0" smtClean="0"/>
              <a:t>L’image de noir (</a:t>
            </a:r>
            <a:r>
              <a:rPr lang="fr-FR" dirty="0" err="1" smtClean="0"/>
              <a:t>dark</a:t>
            </a:r>
            <a:r>
              <a:rPr lang="fr-FR" dirty="0" smtClean="0"/>
              <a:t> </a:t>
            </a:r>
            <a:r>
              <a:rPr lang="fr-FR" dirty="0" err="1" smtClean="0"/>
              <a:t>field</a:t>
            </a:r>
            <a:r>
              <a:rPr lang="fr-FR" dirty="0" smtClean="0"/>
              <a:t>) est une pose de durée donnée prise avec obturateur fermé</a:t>
            </a:r>
          </a:p>
          <a:p>
            <a:endParaRPr lang="fr-FR" dirty="0" smtClean="0"/>
          </a:p>
          <a:p>
            <a:r>
              <a:rPr lang="fr-FR" dirty="0" smtClean="0"/>
              <a:t>Elle permet de corriger :</a:t>
            </a:r>
          </a:p>
          <a:p>
            <a:endParaRPr lang="fr-FR" dirty="0" smtClean="0"/>
          </a:p>
          <a:p>
            <a:pPr marL="1257300" lvl="2" indent="-342900">
              <a:buFont typeface="+mj-lt"/>
              <a:buAutoNum type="arabicPeriod"/>
            </a:pPr>
            <a:r>
              <a:rPr lang="fr-FR" dirty="0" smtClean="0"/>
              <a:t>du niveau initial éventuellement non nul</a:t>
            </a:r>
          </a:p>
          <a:p>
            <a:pPr marL="1257300" lvl="2" indent="-342900">
              <a:buFont typeface="+mj-lt"/>
              <a:buAutoNum type="arabicPeriod"/>
            </a:pPr>
            <a:endParaRPr lang="fr-FR" dirty="0" smtClean="0"/>
          </a:p>
          <a:p>
            <a:pPr marL="1257300" lvl="2" indent="-342900">
              <a:buFont typeface="+mj-lt"/>
              <a:buAutoNum type="arabicPeriod"/>
            </a:pPr>
            <a:r>
              <a:rPr lang="fr-FR" dirty="0" smtClean="0"/>
              <a:t>de l’agitation thermique</a:t>
            </a:r>
          </a:p>
        </p:txBody>
      </p:sp>
      <p:sp>
        <p:nvSpPr>
          <p:cNvPr id="4" name="ZoneTexte 3"/>
          <p:cNvSpPr txBox="1"/>
          <p:nvPr/>
        </p:nvSpPr>
        <p:spPr>
          <a:xfrm>
            <a:off x="539552" y="4571836"/>
            <a:ext cx="4955331" cy="369332"/>
          </a:xfrm>
          <a:prstGeom prst="rect">
            <a:avLst/>
          </a:prstGeom>
          <a:noFill/>
        </p:spPr>
        <p:txBody>
          <a:bodyPr wrap="none" rtlCol="0">
            <a:spAutoFit/>
          </a:bodyPr>
          <a:lstStyle/>
          <a:p>
            <a:r>
              <a:rPr lang="fr-FR" dirty="0" smtClean="0"/>
              <a:t>Elle est soustraite à la pose que l’on veut corriger</a:t>
            </a:r>
          </a:p>
        </p:txBody>
      </p:sp>
      <p:sp>
        <p:nvSpPr>
          <p:cNvPr id="5" name="ZoneTexte 4"/>
          <p:cNvSpPr txBox="1"/>
          <p:nvPr/>
        </p:nvSpPr>
        <p:spPr>
          <a:xfrm>
            <a:off x="539552" y="5507940"/>
            <a:ext cx="7304436" cy="369332"/>
          </a:xfrm>
          <a:prstGeom prst="rect">
            <a:avLst/>
          </a:prstGeom>
          <a:noFill/>
        </p:spPr>
        <p:txBody>
          <a:bodyPr wrap="none" rtlCol="0">
            <a:spAutoFit/>
          </a:bodyPr>
          <a:lstStyle/>
          <a:p>
            <a:r>
              <a:rPr lang="fr-FR" dirty="0" smtClean="0"/>
              <a:t>Le temps de pose est nécessairement le même que celui de la pose corrigée</a:t>
            </a:r>
            <a:endParaRPr lang="fr-FR" dirty="0"/>
          </a:p>
        </p:txBody>
      </p:sp>
      <p:pic>
        <p:nvPicPr>
          <p:cNvPr id="6" name="Picture 2"/>
          <p:cNvPicPr>
            <a:picLocks noChangeAspect="1" noChangeArrowheads="1"/>
          </p:cNvPicPr>
          <p:nvPr/>
        </p:nvPicPr>
        <p:blipFill>
          <a:blip r:embed="rId2" cstate="print"/>
          <a:srcRect l="31389" t="58123" r="39924"/>
          <a:stretch>
            <a:fillRect/>
          </a:stretch>
        </p:blipFill>
        <p:spPr bwMode="auto">
          <a:xfrm>
            <a:off x="5508104" y="1484784"/>
            <a:ext cx="3131750" cy="2969518"/>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3552319" cy="461665"/>
          </a:xfrm>
          <a:prstGeom prst="rect">
            <a:avLst/>
          </a:prstGeom>
          <a:noFill/>
        </p:spPr>
        <p:txBody>
          <a:bodyPr wrap="square" rtlCol="0" anchor="ctr">
            <a:spAutoFit/>
          </a:bodyPr>
          <a:lstStyle/>
          <a:p>
            <a:r>
              <a:rPr lang="fr-FR" sz="2400" smtClean="0">
                <a:solidFill>
                  <a:srgbClr val="FFFF00"/>
                </a:solidFill>
                <a:latin typeface="Copperplate Gothic Bold" pitchFamily="34" charset="0"/>
              </a:rPr>
              <a:t>Relations usuelles</a:t>
            </a:r>
            <a:endParaRPr lang="fr-FR" sz="2400">
              <a:solidFill>
                <a:srgbClr val="FFFF00"/>
              </a:solidFill>
              <a:latin typeface="Copperplate Gothic Bold" pitchFamily="34" charset="0"/>
            </a:endParaRPr>
          </a:p>
        </p:txBody>
      </p:sp>
      <p:sp>
        <p:nvSpPr>
          <p:cNvPr id="3" name="ZoneTexte 2"/>
          <p:cNvSpPr txBox="1"/>
          <p:nvPr/>
        </p:nvSpPr>
        <p:spPr>
          <a:xfrm>
            <a:off x="107504" y="836712"/>
            <a:ext cx="3600400" cy="5632311"/>
          </a:xfrm>
          <a:prstGeom prst="rect">
            <a:avLst/>
          </a:prstGeom>
          <a:noFill/>
        </p:spPr>
        <p:txBody>
          <a:bodyPr wrap="square" rtlCol="0">
            <a:spAutoFit/>
          </a:bodyPr>
          <a:lstStyle/>
          <a:p>
            <a:r>
              <a:rPr lang="fr-FR" dirty="0" smtClean="0"/>
              <a:t>Les grandeurs caractéristiques sont :</a:t>
            </a:r>
          </a:p>
          <a:p>
            <a:endParaRPr lang="fr-FR" dirty="0" smtClean="0"/>
          </a:p>
          <a:p>
            <a:endParaRPr lang="fr-FR" dirty="0" smtClean="0"/>
          </a:p>
          <a:p>
            <a:r>
              <a:rPr lang="el-GR" b="1" dirty="0" smtClean="0"/>
              <a:t>λ</a:t>
            </a:r>
            <a:r>
              <a:rPr lang="fr-FR" dirty="0" smtClean="0"/>
              <a:t> : la longueur d’onde, exprimée en mètres</a:t>
            </a:r>
          </a:p>
          <a:p>
            <a:r>
              <a:rPr lang="fr-FR" b="1" dirty="0" smtClean="0"/>
              <a:t>T</a:t>
            </a:r>
            <a:r>
              <a:rPr lang="fr-FR" baseline="-25000" dirty="0" smtClean="0"/>
              <a:t> </a:t>
            </a:r>
            <a:r>
              <a:rPr lang="fr-FR" dirty="0" smtClean="0"/>
              <a:t> : la période, exprimée en secondes</a:t>
            </a:r>
          </a:p>
          <a:p>
            <a:r>
              <a:rPr lang="fr-FR" b="1" dirty="0" smtClean="0"/>
              <a:t>ν</a:t>
            </a:r>
            <a:r>
              <a:rPr lang="fr-FR" dirty="0" smtClean="0"/>
              <a:t> : la fréquence, exprimée en Hertz</a:t>
            </a:r>
          </a:p>
          <a:p>
            <a:endParaRPr lang="fr-FR" dirty="0" smtClean="0"/>
          </a:p>
          <a:p>
            <a:endParaRPr lang="fr-FR" dirty="0" smtClean="0"/>
          </a:p>
          <a:p>
            <a:r>
              <a:rPr lang="fr-FR" dirty="0" smtClean="0">
                <a:solidFill>
                  <a:srgbClr val="FF0000"/>
                </a:solidFill>
              </a:rPr>
              <a:t>Les constantes importantes sont :</a:t>
            </a:r>
          </a:p>
          <a:p>
            <a:r>
              <a:rPr lang="fr-FR" dirty="0" smtClean="0"/>
              <a:t>c = 299792 km/s</a:t>
            </a:r>
          </a:p>
          <a:p>
            <a:r>
              <a:rPr lang="fr-FR" dirty="0" smtClean="0"/>
              <a:t>h = 6,626068 × 10</a:t>
            </a:r>
            <a:r>
              <a:rPr lang="fr-FR" baseline="30000" dirty="0" smtClean="0"/>
              <a:t>-34</a:t>
            </a:r>
            <a:r>
              <a:rPr lang="fr-FR" dirty="0" smtClean="0"/>
              <a:t> </a:t>
            </a:r>
            <a:r>
              <a:rPr lang="fr-FR" dirty="0" err="1" smtClean="0"/>
              <a:t>J.s</a:t>
            </a:r>
            <a:endParaRPr lang="fr-FR" dirty="0" smtClean="0"/>
          </a:p>
          <a:p>
            <a:endParaRPr lang="fr-FR" dirty="0" smtClean="0"/>
          </a:p>
          <a:p>
            <a:endParaRPr lang="fr-FR" dirty="0" smtClean="0"/>
          </a:p>
          <a:p>
            <a:r>
              <a:rPr lang="fr-FR" dirty="0" smtClean="0">
                <a:solidFill>
                  <a:srgbClr val="FF0000"/>
                </a:solidFill>
              </a:rPr>
              <a:t>Il y a quelques relations usuelles à connaitre pour la lumière :</a:t>
            </a:r>
          </a:p>
          <a:p>
            <a:r>
              <a:rPr lang="el-GR" dirty="0" smtClean="0"/>
              <a:t>λ</a:t>
            </a:r>
            <a:r>
              <a:rPr lang="fr-FR" dirty="0" smtClean="0"/>
              <a:t> = c × T</a:t>
            </a:r>
          </a:p>
          <a:p>
            <a:r>
              <a:rPr lang="fr-FR" dirty="0" smtClean="0"/>
              <a:t>ν = 1 / T = c / </a:t>
            </a:r>
            <a:r>
              <a:rPr lang="el-GR" dirty="0" smtClean="0"/>
              <a:t>λ</a:t>
            </a:r>
            <a:endParaRPr lang="fr-FR" dirty="0" smtClean="0"/>
          </a:p>
          <a:p>
            <a:r>
              <a:rPr lang="fr-FR" dirty="0" smtClean="0"/>
              <a:t>E = h × ν</a:t>
            </a:r>
            <a:endParaRPr lang="fr-FR" dirty="0"/>
          </a:p>
        </p:txBody>
      </p:sp>
      <p:pic>
        <p:nvPicPr>
          <p:cNvPr id="4" name="Picture 2" descr="http://blogs.edf.org/climate411/wp-content/files/2007/07/ElectromagneticSpectrum.png"/>
          <p:cNvPicPr>
            <a:picLocks noChangeAspect="1" noChangeArrowheads="1"/>
          </p:cNvPicPr>
          <p:nvPr/>
        </p:nvPicPr>
        <p:blipFill>
          <a:blip r:embed="rId2" cstate="print"/>
          <a:srcRect/>
          <a:stretch>
            <a:fillRect/>
          </a:stretch>
        </p:blipFill>
        <p:spPr bwMode="auto">
          <a:xfrm>
            <a:off x="3669862" y="1268760"/>
            <a:ext cx="5438642" cy="428245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4593502"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Réduction instrumentale</a:t>
            </a:r>
            <a:endParaRPr lang="fr-FR" sz="2400" dirty="0">
              <a:solidFill>
                <a:srgbClr val="FFFF00"/>
              </a:solidFill>
              <a:latin typeface="Copperplate Gothic Bold" pitchFamily="34" charset="0"/>
            </a:endParaRPr>
          </a:p>
        </p:txBody>
      </p:sp>
      <p:sp>
        <p:nvSpPr>
          <p:cNvPr id="3" name="ZoneTexte 2"/>
          <p:cNvSpPr txBox="1"/>
          <p:nvPr/>
        </p:nvSpPr>
        <p:spPr>
          <a:xfrm>
            <a:off x="323529" y="980728"/>
            <a:ext cx="4392487" cy="1477328"/>
          </a:xfrm>
          <a:prstGeom prst="rect">
            <a:avLst/>
          </a:prstGeom>
          <a:noFill/>
        </p:spPr>
        <p:txBody>
          <a:bodyPr wrap="square" rtlCol="0">
            <a:spAutoFit/>
          </a:bodyPr>
          <a:lstStyle/>
          <a:p>
            <a:r>
              <a:rPr lang="fr-FR" dirty="0" smtClean="0"/>
              <a:t>L’image de réponse (flat </a:t>
            </a:r>
            <a:r>
              <a:rPr lang="fr-FR" dirty="0" err="1" smtClean="0"/>
              <a:t>field</a:t>
            </a:r>
            <a:r>
              <a:rPr lang="fr-FR" dirty="0" smtClean="0"/>
              <a:t>) est une pose de durée courte, obturateur ouvert, d’une image uniforme (ça peut être le ciel du matin, ou un écran blanc). Elle corrige de la réponse différentielle du CCD</a:t>
            </a:r>
            <a:endParaRPr lang="fr-FR" dirty="0"/>
          </a:p>
        </p:txBody>
      </p:sp>
      <p:sp>
        <p:nvSpPr>
          <p:cNvPr id="4" name="ZoneTexte 3"/>
          <p:cNvSpPr txBox="1"/>
          <p:nvPr/>
        </p:nvSpPr>
        <p:spPr>
          <a:xfrm>
            <a:off x="323528" y="3812847"/>
            <a:ext cx="4307526" cy="1200329"/>
          </a:xfrm>
          <a:prstGeom prst="rect">
            <a:avLst/>
          </a:prstGeom>
          <a:noFill/>
        </p:spPr>
        <p:txBody>
          <a:bodyPr wrap="none" rtlCol="0">
            <a:spAutoFit/>
          </a:bodyPr>
          <a:lstStyle/>
          <a:p>
            <a:r>
              <a:rPr lang="fr-FR" dirty="0" smtClean="0"/>
              <a:t>Elle divise la pose que l’on veut corriger</a:t>
            </a:r>
          </a:p>
          <a:p>
            <a:endParaRPr lang="fr-FR" dirty="0" smtClean="0"/>
          </a:p>
          <a:p>
            <a:endParaRPr lang="fr-FR" dirty="0" smtClean="0"/>
          </a:p>
          <a:p>
            <a:r>
              <a:rPr lang="fr-FR" dirty="0" smtClean="0"/>
              <a:t>Elle doit également être corrigée par le </a:t>
            </a:r>
            <a:r>
              <a:rPr lang="fr-FR" dirty="0" err="1" smtClean="0"/>
              <a:t>dark</a:t>
            </a:r>
            <a:endParaRPr lang="fr-FR" dirty="0" smtClean="0"/>
          </a:p>
        </p:txBody>
      </p:sp>
      <p:pic>
        <p:nvPicPr>
          <p:cNvPr id="5" name="Picture 2"/>
          <p:cNvPicPr>
            <a:picLocks noChangeAspect="1" noChangeArrowheads="1"/>
          </p:cNvPicPr>
          <p:nvPr/>
        </p:nvPicPr>
        <p:blipFill>
          <a:blip r:embed="rId2" cstate="print"/>
          <a:srcRect t="58123" r="71986"/>
          <a:stretch>
            <a:fillRect/>
          </a:stretch>
        </p:blipFill>
        <p:spPr bwMode="auto">
          <a:xfrm>
            <a:off x="5148064" y="1412776"/>
            <a:ext cx="3456384" cy="3356119"/>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4593502"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Réduction instrumentale</a:t>
            </a:r>
            <a:endParaRPr lang="fr-FR" sz="2400" dirty="0">
              <a:solidFill>
                <a:srgbClr val="FFFF00"/>
              </a:solidFill>
              <a:latin typeface="Copperplate Gothic Bold"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381000" y="1143000"/>
            <a:ext cx="8534400" cy="5543550"/>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4822026"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Obtention du spectre brut</a:t>
            </a:r>
            <a:endParaRPr lang="fr-FR" sz="2400" dirty="0">
              <a:solidFill>
                <a:srgbClr val="FFFF00"/>
              </a:solidFill>
              <a:latin typeface="Copperplate Gothic Bold" pitchFamily="34" charset="0"/>
            </a:endParaRPr>
          </a:p>
        </p:txBody>
      </p:sp>
      <p:sp>
        <p:nvSpPr>
          <p:cNvPr id="3" name="ZoneTexte 2"/>
          <p:cNvSpPr txBox="1"/>
          <p:nvPr/>
        </p:nvSpPr>
        <p:spPr>
          <a:xfrm>
            <a:off x="251520" y="1700808"/>
            <a:ext cx="8568952" cy="3970318"/>
          </a:xfrm>
          <a:prstGeom prst="rect">
            <a:avLst/>
          </a:prstGeom>
          <a:noFill/>
        </p:spPr>
        <p:txBody>
          <a:bodyPr wrap="square" rtlCol="0">
            <a:spAutoFit/>
          </a:bodyPr>
          <a:lstStyle/>
          <a:p>
            <a:r>
              <a:rPr lang="fr-FR" dirty="0" smtClean="0"/>
              <a:t>Avec l’instrument SOPHIE, la calibration instrumentale est faite </a:t>
            </a:r>
            <a:r>
              <a:rPr lang="fr-FR" dirty="0" smtClean="0"/>
              <a:t>automatiquement (groupes 2 et 3). L’instrument CARELEC est plus « rudimentaire ».</a:t>
            </a:r>
            <a:endParaRPr lang="fr-FR" dirty="0" smtClean="0"/>
          </a:p>
          <a:p>
            <a:endParaRPr lang="fr-FR" dirty="0" smtClean="0"/>
          </a:p>
          <a:p>
            <a:endParaRPr lang="fr-FR" dirty="0" smtClean="0"/>
          </a:p>
          <a:p>
            <a:r>
              <a:rPr lang="fr-FR" dirty="0" smtClean="0"/>
              <a:t>Des séries de flat et de </a:t>
            </a:r>
            <a:r>
              <a:rPr lang="fr-FR" dirty="0" err="1" smtClean="0"/>
              <a:t>darks</a:t>
            </a:r>
            <a:r>
              <a:rPr lang="fr-FR" dirty="0" smtClean="0"/>
              <a:t> sont réalisés en début et/ou fin d’observation, et servent à corriger les images de la nuit. </a:t>
            </a:r>
          </a:p>
          <a:p>
            <a:pPr lvl="2"/>
            <a:r>
              <a:rPr lang="fr-FR" dirty="0" smtClean="0">
                <a:solidFill>
                  <a:schemeClr val="tx2">
                    <a:lumMod val="60000"/>
                    <a:lumOff val="40000"/>
                  </a:schemeClr>
                </a:solidFill>
              </a:rPr>
              <a:t>Question : pourquoi le faire à chaque fois ?</a:t>
            </a:r>
          </a:p>
          <a:p>
            <a:endParaRPr lang="fr-FR" dirty="0" smtClean="0">
              <a:solidFill>
                <a:schemeClr val="tx2">
                  <a:lumMod val="60000"/>
                  <a:lumOff val="40000"/>
                </a:schemeClr>
              </a:solidFill>
            </a:endParaRPr>
          </a:p>
          <a:p>
            <a:endParaRPr lang="fr-FR" dirty="0" smtClean="0"/>
          </a:p>
          <a:p>
            <a:r>
              <a:rPr lang="fr-FR" dirty="0" smtClean="0"/>
              <a:t>Le spectre obtenu est dit « brut » : il contient tout le signal enregistré, corrigé des effets instrumentaux.</a:t>
            </a:r>
          </a:p>
          <a:p>
            <a:endParaRPr lang="fr-FR" dirty="0" smtClean="0"/>
          </a:p>
          <a:p>
            <a:endParaRPr lang="fr-FR" dirty="0" smtClean="0"/>
          </a:p>
          <a:p>
            <a:r>
              <a:rPr lang="fr-FR" dirty="0" smtClean="0"/>
              <a:t>Notez qu’il n’est pas corrigé des bruits de lecture électroniques ! </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3999749"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Soustraction du fond</a:t>
            </a:r>
            <a:endParaRPr lang="fr-FR" sz="2400" dirty="0">
              <a:solidFill>
                <a:srgbClr val="FFFF00"/>
              </a:solidFill>
              <a:latin typeface="Copperplate Gothic Bold" pitchFamily="34" charset="0"/>
            </a:endParaRPr>
          </a:p>
        </p:txBody>
      </p:sp>
      <p:sp>
        <p:nvSpPr>
          <p:cNvPr id="3" name="ZoneTexte 2"/>
          <p:cNvSpPr txBox="1"/>
          <p:nvPr/>
        </p:nvSpPr>
        <p:spPr>
          <a:xfrm>
            <a:off x="395536" y="908720"/>
            <a:ext cx="7766421" cy="2031325"/>
          </a:xfrm>
          <a:prstGeom prst="rect">
            <a:avLst/>
          </a:prstGeom>
          <a:noFill/>
        </p:spPr>
        <p:txBody>
          <a:bodyPr wrap="none" rtlCol="0">
            <a:spAutoFit/>
          </a:bodyPr>
          <a:lstStyle/>
          <a:p>
            <a:r>
              <a:rPr lang="fr-FR" dirty="0" smtClean="0"/>
              <a:t>Le ciel n’est pas « noir ».</a:t>
            </a:r>
          </a:p>
          <a:p>
            <a:endParaRPr lang="fr-FR" dirty="0" smtClean="0"/>
          </a:p>
          <a:p>
            <a:r>
              <a:rPr lang="fr-FR" dirty="0" smtClean="0"/>
              <a:t>La preuve en est que même lorsque la lune est couchée on y voit un peu…</a:t>
            </a:r>
          </a:p>
          <a:p>
            <a:endParaRPr lang="fr-FR" dirty="0" smtClean="0"/>
          </a:p>
          <a:p>
            <a:r>
              <a:rPr lang="fr-FR" dirty="0" smtClean="0"/>
              <a:t>Il y a des lumières parasites, qui constituent un fond. </a:t>
            </a:r>
          </a:p>
          <a:p>
            <a:endParaRPr lang="fr-FR" dirty="0" smtClean="0"/>
          </a:p>
          <a:p>
            <a:r>
              <a:rPr lang="fr-FR" dirty="0" smtClean="0"/>
              <a:t>Ce fond doit être soustrait au spectre brut pour obtenir le spectre net (à analyser)</a:t>
            </a:r>
            <a:endParaRPr lang="fr-FR" dirty="0"/>
          </a:p>
        </p:txBody>
      </p:sp>
      <p:pic>
        <p:nvPicPr>
          <p:cNvPr id="4" name="Image 3" descr="grb021004_sso23_spec.gif"/>
          <p:cNvPicPr>
            <a:picLocks noChangeAspect="1"/>
          </p:cNvPicPr>
          <p:nvPr/>
        </p:nvPicPr>
        <p:blipFill>
          <a:blip r:embed="rId2" cstate="print"/>
          <a:stretch>
            <a:fillRect/>
          </a:stretch>
        </p:blipFill>
        <p:spPr>
          <a:xfrm>
            <a:off x="2339752" y="3429000"/>
            <a:ext cx="4328499" cy="323510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6084168"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La calibration en énergie</a:t>
            </a:r>
            <a:endParaRPr lang="fr-FR" sz="2400" dirty="0">
              <a:solidFill>
                <a:srgbClr val="FFFF00"/>
              </a:solidFill>
              <a:latin typeface="Copperplate Gothic Bold" pitchFamily="34" charset="0"/>
            </a:endParaRPr>
          </a:p>
        </p:txBody>
      </p:sp>
      <p:sp>
        <p:nvSpPr>
          <p:cNvPr id="3" name="ZoneTexte 2"/>
          <p:cNvSpPr txBox="1"/>
          <p:nvPr/>
        </p:nvSpPr>
        <p:spPr>
          <a:xfrm>
            <a:off x="323528" y="1052736"/>
            <a:ext cx="4104456" cy="4801314"/>
          </a:xfrm>
          <a:prstGeom prst="rect">
            <a:avLst/>
          </a:prstGeom>
          <a:noFill/>
        </p:spPr>
        <p:txBody>
          <a:bodyPr wrap="square" rtlCol="0">
            <a:spAutoFit/>
          </a:bodyPr>
          <a:lstStyle/>
          <a:p>
            <a:r>
              <a:rPr lang="fr-FR" dirty="0" smtClean="0"/>
              <a:t>A ce stade, l’information disponible est une image où se trouvent des lignes de signal</a:t>
            </a:r>
          </a:p>
          <a:p>
            <a:endParaRPr lang="fr-FR" dirty="0" smtClean="0"/>
          </a:p>
          <a:p>
            <a:endParaRPr lang="fr-FR" dirty="0" smtClean="0"/>
          </a:p>
          <a:p>
            <a:r>
              <a:rPr lang="fr-FR" dirty="0" smtClean="0"/>
              <a:t>Il n’y a encore aucune information pratique</a:t>
            </a:r>
          </a:p>
          <a:p>
            <a:endParaRPr lang="fr-FR" dirty="0" smtClean="0"/>
          </a:p>
          <a:p>
            <a:endParaRPr lang="fr-FR" dirty="0" smtClean="0"/>
          </a:p>
          <a:p>
            <a:r>
              <a:rPr lang="fr-FR" dirty="0" smtClean="0"/>
              <a:t>Il faut en premier lieu calibrer l’axe des X : quelle est l’énergie associée à chaque pixel ?</a:t>
            </a:r>
          </a:p>
          <a:p>
            <a:endParaRPr lang="fr-FR" dirty="0" smtClean="0"/>
          </a:p>
          <a:p>
            <a:endParaRPr lang="fr-FR" dirty="0" smtClean="0"/>
          </a:p>
          <a:p>
            <a:r>
              <a:rPr lang="fr-FR" dirty="0" smtClean="0"/>
              <a:t>Ceci est fait par l’utilisation de lampes de calibrations (en général des lampes à gaz qui émettent des raies spécifiques)</a:t>
            </a:r>
            <a:endParaRPr lang="fr-FR" dirty="0"/>
          </a:p>
        </p:txBody>
      </p:sp>
      <p:pic>
        <p:nvPicPr>
          <p:cNvPr id="4" name="Picture 2" descr="http://w0.sao.ru/hq/ssl/mwc560_r.gif"/>
          <p:cNvPicPr>
            <a:picLocks noChangeAspect="1" noChangeArrowheads="1"/>
          </p:cNvPicPr>
          <p:nvPr/>
        </p:nvPicPr>
        <p:blipFill>
          <a:blip r:embed="rId2" cstate="print"/>
          <a:srcRect/>
          <a:stretch>
            <a:fillRect/>
          </a:stretch>
        </p:blipFill>
        <p:spPr bwMode="auto">
          <a:xfrm>
            <a:off x="5004048" y="1340768"/>
            <a:ext cx="3722448" cy="439248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6876256"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Spécificité des spectro échelles</a:t>
            </a:r>
            <a:endParaRPr lang="fr-FR" sz="2400" dirty="0">
              <a:solidFill>
                <a:srgbClr val="FFFF00"/>
              </a:solidFill>
              <a:latin typeface="Copperplate Gothic Bold" pitchFamily="34" charset="0"/>
            </a:endParaRPr>
          </a:p>
        </p:txBody>
      </p:sp>
      <p:sp>
        <p:nvSpPr>
          <p:cNvPr id="3" name="ZoneTexte 2"/>
          <p:cNvSpPr txBox="1"/>
          <p:nvPr/>
        </p:nvSpPr>
        <p:spPr>
          <a:xfrm>
            <a:off x="1043608" y="908720"/>
            <a:ext cx="6984776" cy="1477328"/>
          </a:xfrm>
          <a:prstGeom prst="rect">
            <a:avLst/>
          </a:prstGeom>
          <a:noFill/>
        </p:spPr>
        <p:txBody>
          <a:bodyPr wrap="square" rtlCol="0">
            <a:spAutoFit/>
          </a:bodyPr>
          <a:lstStyle/>
          <a:p>
            <a:r>
              <a:rPr lang="fr-FR" dirty="0" smtClean="0"/>
              <a:t>La dernière étape de calibration consiste à « recoller » les ordres afin d’augmenter le signal disponible</a:t>
            </a:r>
          </a:p>
          <a:p>
            <a:endParaRPr lang="fr-FR" dirty="0" smtClean="0"/>
          </a:p>
          <a:p>
            <a:r>
              <a:rPr lang="fr-FR" dirty="0" smtClean="0"/>
              <a:t>Cette étape est la plus critique, et est réalisé automatiquement par le logiciel de traitement.</a:t>
            </a:r>
          </a:p>
        </p:txBody>
      </p:sp>
      <p:pic>
        <p:nvPicPr>
          <p:cNvPr id="4" name="Image 3" descr="grb021004_sso23_spec.gif"/>
          <p:cNvPicPr>
            <a:picLocks noChangeAspect="1"/>
          </p:cNvPicPr>
          <p:nvPr/>
        </p:nvPicPr>
        <p:blipFill>
          <a:blip r:embed="rId2" cstate="print"/>
          <a:stretch>
            <a:fillRect/>
          </a:stretch>
        </p:blipFill>
        <p:spPr>
          <a:xfrm>
            <a:off x="4780005" y="3429000"/>
            <a:ext cx="4328499" cy="3235102"/>
          </a:xfrm>
          <a:prstGeom prst="rect">
            <a:avLst/>
          </a:prstGeom>
        </p:spPr>
      </p:pic>
      <p:pic>
        <p:nvPicPr>
          <p:cNvPr id="6" name="Picture 2" descr="http://w0.sao.ru/hq/ssl/mwc560_r.gif"/>
          <p:cNvPicPr>
            <a:picLocks noChangeAspect="1" noChangeArrowheads="1"/>
          </p:cNvPicPr>
          <p:nvPr/>
        </p:nvPicPr>
        <p:blipFill>
          <a:blip r:embed="rId3" cstate="print"/>
          <a:srcRect/>
          <a:stretch>
            <a:fillRect/>
          </a:stretch>
        </p:blipFill>
        <p:spPr bwMode="auto">
          <a:xfrm>
            <a:off x="683568" y="3356992"/>
            <a:ext cx="2520280" cy="2973930"/>
          </a:xfrm>
          <a:prstGeom prst="rect">
            <a:avLst/>
          </a:prstGeom>
          <a:noFill/>
        </p:spPr>
      </p:pic>
      <p:sp>
        <p:nvSpPr>
          <p:cNvPr id="7" name="Flèche droite 6"/>
          <p:cNvSpPr/>
          <p:nvPr/>
        </p:nvSpPr>
        <p:spPr>
          <a:xfrm>
            <a:off x="3563888" y="45811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5678414"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Statistique et taux de comptage</a:t>
            </a:r>
            <a:endParaRPr lang="fr-FR" sz="2400" dirty="0">
              <a:solidFill>
                <a:srgbClr val="FFFF00"/>
              </a:solidFill>
              <a:latin typeface="Copperplate Gothic Bold" pitchFamily="34" charset="0"/>
            </a:endParaRPr>
          </a:p>
        </p:txBody>
      </p:sp>
      <p:sp>
        <p:nvSpPr>
          <p:cNvPr id="3" name="ZoneTexte 2"/>
          <p:cNvSpPr txBox="1"/>
          <p:nvPr/>
        </p:nvSpPr>
        <p:spPr>
          <a:xfrm>
            <a:off x="251520" y="908720"/>
            <a:ext cx="8352928" cy="923330"/>
          </a:xfrm>
          <a:prstGeom prst="rect">
            <a:avLst/>
          </a:prstGeom>
          <a:noFill/>
        </p:spPr>
        <p:txBody>
          <a:bodyPr wrap="square" rtlCol="0">
            <a:spAutoFit/>
          </a:bodyPr>
          <a:lstStyle/>
          <a:p>
            <a:r>
              <a:rPr lang="fr-FR" dirty="0" smtClean="0"/>
              <a:t>Le spectre net se présente sous la forme d’une somme de chiffres</a:t>
            </a:r>
          </a:p>
          <a:p>
            <a:r>
              <a:rPr lang="fr-FR" dirty="0" smtClean="0"/>
              <a:t>A chaque pixel, est associé un nombre ADU, qui est proportionnel à la quantité d’énergie reçue</a:t>
            </a:r>
          </a:p>
        </p:txBody>
      </p:sp>
      <p:graphicFrame>
        <p:nvGraphicFramePr>
          <p:cNvPr id="4" name="Tableau 3"/>
          <p:cNvGraphicFramePr>
            <a:graphicFrameLocks noGrp="1"/>
          </p:cNvGraphicFramePr>
          <p:nvPr/>
        </p:nvGraphicFramePr>
        <p:xfrm>
          <a:off x="1500337" y="2060848"/>
          <a:ext cx="6095999" cy="37084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370840">
                <a:tc>
                  <a:txBody>
                    <a:bodyPr/>
                    <a:lstStyle/>
                    <a:p>
                      <a:pPr algn="ctr"/>
                      <a:r>
                        <a:rPr lang="fr-FR" dirty="0" smtClean="0"/>
                        <a:t>125</a:t>
                      </a:r>
                      <a:endParaRPr lang="fr-FR" dirty="0"/>
                    </a:p>
                  </a:txBody>
                  <a:tcPr/>
                </a:tc>
                <a:tc>
                  <a:txBody>
                    <a:bodyPr/>
                    <a:lstStyle/>
                    <a:p>
                      <a:pPr algn="ctr"/>
                      <a:r>
                        <a:rPr lang="fr-FR" dirty="0" smtClean="0"/>
                        <a:t>145</a:t>
                      </a:r>
                      <a:endParaRPr lang="fr-FR" dirty="0"/>
                    </a:p>
                  </a:txBody>
                  <a:tcPr/>
                </a:tc>
                <a:tc>
                  <a:txBody>
                    <a:bodyPr/>
                    <a:lstStyle/>
                    <a:p>
                      <a:pPr algn="ctr"/>
                      <a:r>
                        <a:rPr lang="fr-FR" dirty="0" smtClean="0"/>
                        <a:t>154</a:t>
                      </a:r>
                      <a:endParaRPr lang="fr-FR" dirty="0"/>
                    </a:p>
                  </a:txBody>
                  <a:tcPr/>
                </a:tc>
                <a:tc>
                  <a:txBody>
                    <a:bodyPr/>
                    <a:lstStyle/>
                    <a:p>
                      <a:pPr algn="ctr"/>
                      <a:r>
                        <a:rPr lang="fr-FR" dirty="0" smtClean="0"/>
                        <a:t>162</a:t>
                      </a:r>
                      <a:endParaRPr lang="fr-FR" dirty="0"/>
                    </a:p>
                  </a:txBody>
                  <a:tcPr/>
                </a:tc>
                <a:tc>
                  <a:txBody>
                    <a:bodyPr/>
                    <a:lstStyle/>
                    <a:p>
                      <a:pPr algn="ctr"/>
                      <a:r>
                        <a:rPr lang="fr-FR" dirty="0" smtClean="0"/>
                        <a:t>149</a:t>
                      </a:r>
                      <a:endParaRPr lang="fr-FR" dirty="0"/>
                    </a:p>
                  </a:txBody>
                  <a:tcPr/>
                </a:tc>
                <a:tc>
                  <a:txBody>
                    <a:bodyPr/>
                    <a:lstStyle/>
                    <a:p>
                      <a:pPr algn="ctr"/>
                      <a:r>
                        <a:rPr lang="fr-FR" dirty="0" smtClean="0"/>
                        <a:t>158</a:t>
                      </a:r>
                      <a:endParaRPr lang="fr-FR" dirty="0"/>
                    </a:p>
                  </a:txBody>
                  <a:tcPr/>
                </a:tc>
                <a:tc>
                  <a:txBody>
                    <a:bodyPr/>
                    <a:lstStyle/>
                    <a:p>
                      <a:pPr algn="ctr"/>
                      <a:r>
                        <a:rPr lang="fr-FR" dirty="0" smtClean="0"/>
                        <a:t>156</a:t>
                      </a:r>
                      <a:endParaRPr lang="fr-FR" dirty="0"/>
                    </a:p>
                  </a:txBody>
                  <a:tcPr/>
                </a:tc>
              </a:tr>
            </a:tbl>
          </a:graphicData>
        </a:graphic>
      </p:graphicFrame>
      <p:sp>
        <p:nvSpPr>
          <p:cNvPr id="5" name="ZoneTexte 4"/>
          <p:cNvSpPr txBox="1"/>
          <p:nvPr/>
        </p:nvSpPr>
        <p:spPr>
          <a:xfrm>
            <a:off x="251520" y="2924944"/>
            <a:ext cx="8046113" cy="369332"/>
          </a:xfrm>
          <a:prstGeom prst="rect">
            <a:avLst/>
          </a:prstGeom>
          <a:noFill/>
        </p:spPr>
        <p:txBody>
          <a:bodyPr wrap="none" rtlCol="0">
            <a:spAutoFit/>
          </a:bodyPr>
          <a:lstStyle/>
          <a:p>
            <a:r>
              <a:rPr lang="fr-FR" dirty="0" smtClean="0"/>
              <a:t>Ces nombres sont des mesures physiques. En tant que tel, il peut y avoir des erreurs</a:t>
            </a:r>
            <a:endParaRPr lang="fr-FR" dirty="0"/>
          </a:p>
        </p:txBody>
      </p:sp>
      <p:sp>
        <p:nvSpPr>
          <p:cNvPr id="6" name="ZoneTexte 5"/>
          <p:cNvSpPr txBox="1"/>
          <p:nvPr/>
        </p:nvSpPr>
        <p:spPr>
          <a:xfrm>
            <a:off x="323528" y="3429000"/>
            <a:ext cx="7139455" cy="923330"/>
          </a:xfrm>
          <a:prstGeom prst="rect">
            <a:avLst/>
          </a:prstGeom>
          <a:noFill/>
        </p:spPr>
        <p:txBody>
          <a:bodyPr wrap="none" rtlCol="0">
            <a:spAutoFit/>
          </a:bodyPr>
          <a:lstStyle/>
          <a:p>
            <a:r>
              <a:rPr lang="fr-FR" dirty="0" smtClean="0"/>
              <a:t>Erreur électronique (numérisation)</a:t>
            </a:r>
          </a:p>
          <a:p>
            <a:endParaRPr lang="fr-FR" dirty="0" smtClean="0"/>
          </a:p>
          <a:p>
            <a:r>
              <a:rPr lang="fr-FR" dirty="0" smtClean="0"/>
              <a:t>Statistique Gaussienne (ou </a:t>
            </a:r>
            <a:r>
              <a:rPr lang="fr-FR" dirty="0" err="1" smtClean="0"/>
              <a:t>Poissonienne</a:t>
            </a:r>
            <a:r>
              <a:rPr lang="fr-FR" dirty="0" smtClean="0"/>
              <a:t> dans le cas des petits nombres)</a:t>
            </a:r>
            <a:endParaRPr lang="fr-FR" dirty="0"/>
          </a:p>
        </p:txBody>
      </p:sp>
      <p:pic>
        <p:nvPicPr>
          <p:cNvPr id="7" name="Image 6" descr="grb021004_sso23_spec.gif"/>
          <p:cNvPicPr>
            <a:picLocks noChangeAspect="1"/>
          </p:cNvPicPr>
          <p:nvPr/>
        </p:nvPicPr>
        <p:blipFill>
          <a:blip r:embed="rId2" cstate="print"/>
          <a:srcRect l="58038" t="13355" r="35738" b="67909"/>
          <a:stretch>
            <a:fillRect/>
          </a:stretch>
        </p:blipFill>
        <p:spPr>
          <a:xfrm>
            <a:off x="5004048" y="4365104"/>
            <a:ext cx="864096" cy="1944216"/>
          </a:xfrm>
          <a:prstGeom prst="rect">
            <a:avLst/>
          </a:prstGeom>
        </p:spPr>
      </p:pic>
      <p:sp>
        <p:nvSpPr>
          <p:cNvPr id="8" name="ZoneTexte 7"/>
          <p:cNvSpPr txBox="1"/>
          <p:nvPr/>
        </p:nvSpPr>
        <p:spPr>
          <a:xfrm>
            <a:off x="323528" y="6453336"/>
            <a:ext cx="8260018" cy="369332"/>
          </a:xfrm>
          <a:prstGeom prst="rect">
            <a:avLst/>
          </a:prstGeom>
          <a:noFill/>
        </p:spPr>
        <p:txBody>
          <a:bodyPr wrap="none" rtlCol="0">
            <a:spAutoFit/>
          </a:bodyPr>
          <a:lstStyle/>
          <a:p>
            <a:r>
              <a:rPr lang="fr-FR" dirty="0" smtClean="0"/>
              <a:t>Les erreurs sont calculées par le programme et données à 66% de niveau de confiance</a:t>
            </a:r>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6218112"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Significativité des raies observées</a:t>
            </a:r>
            <a:endParaRPr lang="fr-FR" sz="2400" dirty="0">
              <a:solidFill>
                <a:srgbClr val="FFFF00"/>
              </a:solidFill>
              <a:latin typeface="Copperplate Gothic Bold" pitchFamily="34" charset="0"/>
            </a:endParaRPr>
          </a:p>
        </p:txBody>
      </p:sp>
      <p:sp>
        <p:nvSpPr>
          <p:cNvPr id="3" name="ZoneTexte 2"/>
          <p:cNvSpPr txBox="1"/>
          <p:nvPr/>
        </p:nvSpPr>
        <p:spPr>
          <a:xfrm>
            <a:off x="323529" y="908720"/>
            <a:ext cx="5040559" cy="3970318"/>
          </a:xfrm>
          <a:prstGeom prst="rect">
            <a:avLst/>
          </a:prstGeom>
          <a:noFill/>
        </p:spPr>
        <p:txBody>
          <a:bodyPr wrap="square" rtlCol="0">
            <a:spAutoFit/>
          </a:bodyPr>
          <a:lstStyle/>
          <a:p>
            <a:r>
              <a:rPr lang="fr-FR" dirty="0" smtClean="0"/>
              <a:t>Vous allez mesurer des positions de raies. Il faut donc les détecter, et estimer la véracité de leur existence : c’est la mesure de significativité.</a:t>
            </a:r>
          </a:p>
          <a:p>
            <a:endParaRPr lang="fr-FR" dirty="0" smtClean="0"/>
          </a:p>
          <a:p>
            <a:endParaRPr lang="fr-FR" dirty="0" smtClean="0"/>
          </a:p>
          <a:p>
            <a:endParaRPr lang="fr-FR" dirty="0" smtClean="0"/>
          </a:p>
          <a:p>
            <a:r>
              <a:rPr lang="fr-FR" dirty="0" smtClean="0"/>
              <a:t>Méthode la plus pratique : estimer le         continuum, regarder les endroits ou le             spectre s’en </a:t>
            </a:r>
            <a:r>
              <a:rPr lang="fr-FR" dirty="0" smtClean="0"/>
              <a:t>écarte beaucoup</a:t>
            </a:r>
            <a:endParaRPr lang="fr-FR" dirty="0" smtClean="0"/>
          </a:p>
          <a:p>
            <a:endParaRPr lang="fr-FR" dirty="0" smtClean="0"/>
          </a:p>
          <a:p>
            <a:endParaRPr lang="fr-FR" dirty="0" smtClean="0"/>
          </a:p>
          <a:p>
            <a:endParaRPr lang="fr-FR" dirty="0" smtClean="0"/>
          </a:p>
          <a:p>
            <a:r>
              <a:rPr lang="fr-FR" dirty="0" smtClean="0"/>
              <a:t>Vous ajusterez « à la main » la position de 2-3     raies avec une gaussienne</a:t>
            </a:r>
            <a:endParaRPr lang="fr-FR" dirty="0" smtClean="0"/>
          </a:p>
        </p:txBody>
      </p:sp>
      <p:sp>
        <p:nvSpPr>
          <p:cNvPr id="4" name="ZoneTexte 3"/>
          <p:cNvSpPr txBox="1"/>
          <p:nvPr/>
        </p:nvSpPr>
        <p:spPr>
          <a:xfrm>
            <a:off x="288032" y="5951021"/>
            <a:ext cx="8676456" cy="646331"/>
          </a:xfrm>
          <a:prstGeom prst="rect">
            <a:avLst/>
          </a:prstGeom>
          <a:noFill/>
        </p:spPr>
        <p:txBody>
          <a:bodyPr wrap="square" rtlCol="0">
            <a:spAutoFit/>
          </a:bodyPr>
          <a:lstStyle/>
          <a:p>
            <a:r>
              <a:rPr lang="fr-FR" dirty="0" smtClean="0"/>
              <a:t>Notez que la méthode proposée n’est pas celle utilisée par les professionnels (on </a:t>
            </a:r>
            <a:r>
              <a:rPr lang="fr-FR" dirty="0" smtClean="0"/>
              <a:t>préfère </a:t>
            </a:r>
            <a:r>
              <a:rPr lang="fr-FR" dirty="0" smtClean="0"/>
              <a:t>les ajustements de </a:t>
            </a:r>
            <a:r>
              <a:rPr lang="fr-FR" dirty="0" smtClean="0"/>
              <a:t>chi2, qui permettent de tenir compte du niveau de bruit de fond)</a:t>
            </a:r>
            <a:endParaRPr lang="fr-FR" dirty="0"/>
          </a:p>
        </p:txBody>
      </p:sp>
      <p:pic>
        <p:nvPicPr>
          <p:cNvPr id="7170" name="Picture 2" descr="http://www.colvir.net/prof/carl.brabant/Faidherbe/images8/odifbenz.gif"/>
          <p:cNvPicPr>
            <a:picLocks noChangeAspect="1" noChangeArrowheads="1"/>
          </p:cNvPicPr>
          <p:nvPr/>
        </p:nvPicPr>
        <p:blipFill>
          <a:blip r:embed="rId2" cstate="print"/>
          <a:srcRect/>
          <a:stretch>
            <a:fillRect/>
          </a:stretch>
        </p:blipFill>
        <p:spPr bwMode="auto">
          <a:xfrm>
            <a:off x="4788024" y="1484784"/>
            <a:ext cx="4320480" cy="288594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6223435"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La mesure de la position d’une raie</a:t>
            </a:r>
            <a:endParaRPr lang="fr-FR" sz="2400" dirty="0">
              <a:solidFill>
                <a:srgbClr val="FFFF00"/>
              </a:solidFill>
              <a:latin typeface="Copperplate Gothic Bold" pitchFamily="34" charset="0"/>
            </a:endParaRPr>
          </a:p>
        </p:txBody>
      </p:sp>
      <p:sp>
        <p:nvSpPr>
          <p:cNvPr id="4" name="ZoneTexte 3"/>
          <p:cNvSpPr txBox="1"/>
          <p:nvPr/>
        </p:nvSpPr>
        <p:spPr>
          <a:xfrm>
            <a:off x="251520" y="1325667"/>
            <a:ext cx="8712968" cy="2031325"/>
          </a:xfrm>
          <a:prstGeom prst="rect">
            <a:avLst/>
          </a:prstGeom>
          <a:noFill/>
        </p:spPr>
        <p:txBody>
          <a:bodyPr wrap="square" rtlCol="0">
            <a:spAutoFit/>
          </a:bodyPr>
          <a:lstStyle/>
          <a:p>
            <a:r>
              <a:rPr lang="fr-FR" dirty="0" smtClean="0"/>
              <a:t>Dans le monde idéal, une raie est définie par un « creux » ou une « bosse » d’épaisseur nulle (un seul pixel dévie du continuum). La position est vite obtenue !</a:t>
            </a:r>
          </a:p>
          <a:p>
            <a:endParaRPr lang="fr-FR" dirty="0" smtClean="0"/>
          </a:p>
          <a:p>
            <a:endParaRPr lang="fr-FR" dirty="0" smtClean="0"/>
          </a:p>
          <a:p>
            <a:endParaRPr lang="fr-FR" dirty="0" smtClean="0"/>
          </a:p>
          <a:p>
            <a:r>
              <a:rPr lang="fr-FR" dirty="0" smtClean="0"/>
              <a:t>Dans le monde réel, il y a 2 effets à tenir compte. L’un est qu’une raie a une certaine épaisseur, l’autre que cette épaisseur dépend de plusieurs paramètres</a:t>
            </a:r>
            <a:endParaRPr lang="fr-FR" dirty="0"/>
          </a:p>
        </p:txBody>
      </p:sp>
      <p:sp>
        <p:nvSpPr>
          <p:cNvPr id="5" name="ZoneTexte 4"/>
          <p:cNvSpPr txBox="1"/>
          <p:nvPr/>
        </p:nvSpPr>
        <p:spPr>
          <a:xfrm>
            <a:off x="323528" y="4437112"/>
            <a:ext cx="8136904" cy="646331"/>
          </a:xfrm>
          <a:prstGeom prst="rect">
            <a:avLst/>
          </a:prstGeom>
          <a:noFill/>
        </p:spPr>
        <p:txBody>
          <a:bodyPr wrap="square" rtlCol="0">
            <a:spAutoFit/>
          </a:bodyPr>
          <a:lstStyle/>
          <a:p>
            <a:r>
              <a:rPr lang="fr-FR" dirty="0" smtClean="0"/>
              <a:t>Cas idéal : tous mes atomes sont fixes. Ils rayonnent tous à la même énergie. J’ai une raie, potentiellement d’épaisseur nulle.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6223435"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La mesure de la position d’une raie</a:t>
            </a:r>
            <a:endParaRPr lang="fr-FR" sz="2400" dirty="0">
              <a:solidFill>
                <a:srgbClr val="FFFF00"/>
              </a:solidFill>
              <a:latin typeface="Copperplate Gothic Bold" pitchFamily="34" charset="0"/>
            </a:endParaRPr>
          </a:p>
        </p:txBody>
      </p:sp>
      <p:pic>
        <p:nvPicPr>
          <p:cNvPr id="3" name="Picture 2" descr="\Delta \lambda_\text{D} = (\lambda_0/c) \sqrt{2kT/m}"/>
          <p:cNvPicPr>
            <a:picLocks noChangeAspect="1" noChangeArrowheads="1"/>
          </p:cNvPicPr>
          <p:nvPr/>
        </p:nvPicPr>
        <p:blipFill>
          <a:blip r:embed="rId2" cstate="print"/>
          <a:srcRect/>
          <a:stretch>
            <a:fillRect/>
          </a:stretch>
        </p:blipFill>
        <p:spPr bwMode="auto">
          <a:xfrm>
            <a:off x="2771800" y="5373216"/>
            <a:ext cx="3686674" cy="444624"/>
          </a:xfrm>
          <a:prstGeom prst="rect">
            <a:avLst/>
          </a:prstGeom>
          <a:noFill/>
        </p:spPr>
      </p:pic>
      <p:sp>
        <p:nvSpPr>
          <p:cNvPr id="4" name="ZoneTexte 3"/>
          <p:cNvSpPr txBox="1"/>
          <p:nvPr/>
        </p:nvSpPr>
        <p:spPr>
          <a:xfrm>
            <a:off x="395536" y="3429000"/>
            <a:ext cx="8748464" cy="923330"/>
          </a:xfrm>
          <a:prstGeom prst="rect">
            <a:avLst/>
          </a:prstGeom>
          <a:noFill/>
        </p:spPr>
        <p:txBody>
          <a:bodyPr wrap="square" rtlCol="0">
            <a:spAutoFit/>
          </a:bodyPr>
          <a:lstStyle/>
          <a:p>
            <a:r>
              <a:rPr lang="fr-FR" dirty="0" smtClean="0"/>
              <a:t>Les raies sont des Gaussiennes, d’autant plus étalées que l’agitation thermique est grande.</a:t>
            </a:r>
          </a:p>
          <a:p>
            <a:r>
              <a:rPr lang="fr-FR" dirty="0" smtClean="0"/>
              <a:t>Plus cet étalement est important, plus trouver l’extremum (le sommet de la raie) est difficile à cause de la statistique de comptage.</a:t>
            </a:r>
            <a:endParaRPr lang="fr-FR" dirty="0"/>
          </a:p>
        </p:txBody>
      </p:sp>
      <p:sp>
        <p:nvSpPr>
          <p:cNvPr id="5" name="Rectangle 4"/>
          <p:cNvSpPr/>
          <p:nvPr/>
        </p:nvSpPr>
        <p:spPr>
          <a:xfrm>
            <a:off x="395536" y="1124744"/>
            <a:ext cx="8424936" cy="1754326"/>
          </a:xfrm>
          <a:prstGeom prst="rect">
            <a:avLst/>
          </a:prstGeom>
        </p:spPr>
        <p:txBody>
          <a:bodyPr wrap="square">
            <a:spAutoFit/>
          </a:bodyPr>
          <a:lstStyle/>
          <a:p>
            <a:r>
              <a:rPr lang="fr-FR" dirty="0" smtClean="0"/>
              <a:t>Cas réel : mes atomes sont dans une étoile, ils sont chand ! Ils ont donc une agitation thermique. Si la moyenne de leur vitesse est nulle (étoile fixe), il n’est pas dit que leur vitesse le soit. Il y a un effet Doppler pour chaque atome.</a:t>
            </a:r>
          </a:p>
          <a:p>
            <a:endParaRPr lang="fr-FR" dirty="0" smtClean="0"/>
          </a:p>
          <a:p>
            <a:r>
              <a:rPr lang="fr-FR" dirty="0" smtClean="0"/>
              <a:t>Le mouvement des atomes est un mouvement brownien. Ceci signifie que la distribution de vitesse suit une Gaussienne. Question : ça donne quoi pour la raie ?</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5109669" cy="461665"/>
          </a:xfrm>
          <a:prstGeom prst="rect">
            <a:avLst/>
          </a:prstGeom>
          <a:noFill/>
        </p:spPr>
        <p:txBody>
          <a:bodyPr wrap="square" rtlCol="0" anchor="ctr">
            <a:spAutoFit/>
          </a:bodyPr>
          <a:lstStyle/>
          <a:p>
            <a:r>
              <a:rPr lang="fr-FR" sz="2400" smtClean="0">
                <a:solidFill>
                  <a:srgbClr val="FFFF00"/>
                </a:solidFill>
                <a:latin typeface="Copperplate Gothic Bold" pitchFamily="34" charset="0"/>
              </a:rPr>
              <a:t>Decomposition de la lumiére</a:t>
            </a:r>
            <a:endParaRPr lang="fr-FR" sz="2400">
              <a:solidFill>
                <a:srgbClr val="FFFF00"/>
              </a:solidFill>
              <a:latin typeface="Copperplate Gothic Bold" pitchFamily="34" charset="0"/>
            </a:endParaRPr>
          </a:p>
        </p:txBody>
      </p:sp>
      <p:pic>
        <p:nvPicPr>
          <p:cNvPr id="3" name="Picture 4" descr="http://stargazers.gsfc.nasa.gov/images/sun_images/electromagnetic_spectrum/herschel.gif"/>
          <p:cNvPicPr>
            <a:picLocks noChangeAspect="1" noChangeArrowheads="1"/>
          </p:cNvPicPr>
          <p:nvPr/>
        </p:nvPicPr>
        <p:blipFill>
          <a:blip r:embed="rId2" cstate="print"/>
          <a:srcRect/>
          <a:stretch>
            <a:fillRect/>
          </a:stretch>
        </p:blipFill>
        <p:spPr bwMode="auto">
          <a:xfrm>
            <a:off x="4427984" y="692696"/>
            <a:ext cx="4219575" cy="5362575"/>
          </a:xfrm>
          <a:prstGeom prst="rect">
            <a:avLst/>
          </a:prstGeom>
          <a:noFill/>
        </p:spPr>
      </p:pic>
      <p:sp>
        <p:nvSpPr>
          <p:cNvPr id="4" name="ZoneTexte 3"/>
          <p:cNvSpPr txBox="1"/>
          <p:nvPr/>
        </p:nvSpPr>
        <p:spPr>
          <a:xfrm>
            <a:off x="323528" y="908720"/>
            <a:ext cx="4032448" cy="5078313"/>
          </a:xfrm>
          <a:prstGeom prst="rect">
            <a:avLst/>
          </a:prstGeom>
          <a:noFill/>
        </p:spPr>
        <p:txBody>
          <a:bodyPr wrap="square" rtlCol="0">
            <a:spAutoFit/>
          </a:bodyPr>
          <a:lstStyle/>
          <a:p>
            <a:r>
              <a:rPr lang="fr-FR" dirty="0" smtClean="0"/>
              <a:t>La découverte que la lumière visible n’est pas toute la lumière est due à Herschel (qui découvrit également Uranus)</a:t>
            </a:r>
          </a:p>
          <a:p>
            <a:endParaRPr lang="fr-FR" dirty="0" smtClean="0"/>
          </a:p>
          <a:p>
            <a:endParaRPr lang="fr-FR" dirty="0" smtClean="0"/>
          </a:p>
          <a:p>
            <a:r>
              <a:rPr lang="fr-FR" dirty="0" smtClean="0"/>
              <a:t>Il est possible de décomposer la lumière, il s’agit de la spectroscopie</a:t>
            </a:r>
          </a:p>
          <a:p>
            <a:endParaRPr lang="fr-FR" dirty="0" smtClean="0"/>
          </a:p>
          <a:p>
            <a:endParaRPr lang="fr-FR" dirty="0" smtClean="0"/>
          </a:p>
          <a:p>
            <a:r>
              <a:rPr lang="fr-FR" dirty="0" smtClean="0"/>
              <a:t>On caractérise un spectroscope par son </a:t>
            </a:r>
            <a:r>
              <a:rPr lang="fr-FR" dirty="0" smtClean="0">
                <a:solidFill>
                  <a:srgbClr val="FF0000"/>
                </a:solidFill>
              </a:rPr>
              <a:t>pouvoir de résolution </a:t>
            </a:r>
          </a:p>
          <a:p>
            <a:endParaRPr lang="fr-FR" dirty="0" smtClean="0"/>
          </a:p>
          <a:p>
            <a:endParaRPr lang="fr-FR" dirty="0" smtClean="0"/>
          </a:p>
          <a:p>
            <a:r>
              <a:rPr lang="fr-FR" dirty="0" smtClean="0"/>
              <a:t>R</a:t>
            </a:r>
            <a:r>
              <a:rPr lang="fr-FR" baseline="30000" dirty="0" smtClean="0"/>
              <a:t>-1</a:t>
            </a:r>
            <a:r>
              <a:rPr lang="fr-FR" dirty="0" smtClean="0"/>
              <a:t> = </a:t>
            </a:r>
            <a:r>
              <a:rPr lang="el-GR" dirty="0" smtClean="0"/>
              <a:t>λ</a:t>
            </a:r>
            <a:r>
              <a:rPr lang="fr-FR" dirty="0" smtClean="0"/>
              <a:t>/</a:t>
            </a:r>
            <a:r>
              <a:rPr lang="el-GR" dirty="0" smtClean="0"/>
              <a:t>Δλ</a:t>
            </a:r>
            <a:r>
              <a:rPr lang="fr-FR" dirty="0" smtClean="0"/>
              <a:t> = </a:t>
            </a:r>
            <a:r>
              <a:rPr lang="el-GR" dirty="0" smtClean="0"/>
              <a:t>Δ</a:t>
            </a:r>
            <a:r>
              <a:rPr lang="fr-FR" dirty="0" smtClean="0"/>
              <a:t>ν/ν = </a:t>
            </a:r>
            <a:r>
              <a:rPr lang="el-GR" dirty="0" smtClean="0"/>
              <a:t>Δ</a:t>
            </a:r>
            <a:r>
              <a:rPr lang="fr-FR" dirty="0" smtClean="0"/>
              <a:t>E/E</a:t>
            </a:r>
          </a:p>
          <a:p>
            <a:endParaRPr lang="fr-FR" dirty="0" smtClean="0"/>
          </a:p>
          <a:p>
            <a:endParaRPr lang="fr-FR" dirty="0" smtClean="0"/>
          </a:p>
          <a:p>
            <a:r>
              <a:rPr lang="fr-FR" dirty="0" smtClean="0"/>
              <a:t>avec </a:t>
            </a:r>
            <a:r>
              <a:rPr lang="el-GR" dirty="0" smtClean="0"/>
              <a:t>Δ</a:t>
            </a:r>
            <a:r>
              <a:rPr lang="fr-FR" dirty="0" smtClean="0"/>
              <a:t>X la séparation minimale mesurable entre deux éléments de X.</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6064737"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La mesure de la position des raies</a:t>
            </a:r>
            <a:endParaRPr lang="fr-FR" sz="2400" dirty="0">
              <a:solidFill>
                <a:srgbClr val="FFFF00"/>
              </a:solidFill>
              <a:latin typeface="Copperplate Gothic Bold" pitchFamily="34" charset="0"/>
            </a:endParaRPr>
          </a:p>
        </p:txBody>
      </p:sp>
      <p:sp>
        <p:nvSpPr>
          <p:cNvPr id="3" name="ZoneTexte 2"/>
          <p:cNvSpPr txBox="1"/>
          <p:nvPr/>
        </p:nvSpPr>
        <p:spPr>
          <a:xfrm>
            <a:off x="251520" y="908720"/>
            <a:ext cx="7992888" cy="3693319"/>
          </a:xfrm>
          <a:prstGeom prst="rect">
            <a:avLst/>
          </a:prstGeom>
          <a:noFill/>
        </p:spPr>
        <p:txBody>
          <a:bodyPr wrap="square" rtlCol="0">
            <a:spAutoFit/>
          </a:bodyPr>
          <a:lstStyle/>
          <a:p>
            <a:r>
              <a:rPr lang="fr-FR" dirty="0" smtClean="0"/>
              <a:t>Dans le travail que vous allez faire, il n’est nulle part indiqué quel élément à produit la raie que vous observez</a:t>
            </a:r>
          </a:p>
          <a:p>
            <a:endParaRPr lang="fr-FR" dirty="0" smtClean="0"/>
          </a:p>
          <a:p>
            <a:endParaRPr lang="fr-FR" dirty="0" smtClean="0"/>
          </a:p>
          <a:p>
            <a:r>
              <a:rPr lang="fr-FR" dirty="0" smtClean="0"/>
              <a:t>Il vous faudra donc mesurer des positions, puis déduire de ces positions le nom des raies (pour avoir la valeur de l’émission au repos).</a:t>
            </a:r>
          </a:p>
          <a:p>
            <a:endParaRPr lang="fr-FR" dirty="0" smtClean="0"/>
          </a:p>
          <a:p>
            <a:endParaRPr lang="fr-FR" dirty="0" smtClean="0"/>
          </a:p>
          <a:p>
            <a:r>
              <a:rPr lang="fr-FR" dirty="0" smtClean="0"/>
              <a:t>La solution pour cela est de rechercher plusieurs raies facilement reconnaissable d’un même élément, faire le test pour plusieurs éléments, et ne pas oublier votre esprit critique au vestiaire : trouver une vitesse radiale de l’ordre de 10% de la vitesse de la lumière signifie que vous avez gagné le prix Nobel ou que vous vous êtes trompé dans l’identification des raies !!!</a:t>
            </a: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4221605"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Petit résumé théorique</a:t>
            </a:r>
            <a:endParaRPr lang="fr-FR" sz="2400" dirty="0">
              <a:solidFill>
                <a:srgbClr val="FFFF00"/>
              </a:solidFill>
              <a:latin typeface="Copperplate Gothic Bold" pitchFamily="34" charset="0"/>
            </a:endParaRPr>
          </a:p>
        </p:txBody>
      </p:sp>
      <p:sp>
        <p:nvSpPr>
          <p:cNvPr id="3" name="ZoneTexte 2"/>
          <p:cNvSpPr txBox="1"/>
          <p:nvPr/>
        </p:nvSpPr>
        <p:spPr>
          <a:xfrm>
            <a:off x="1043608" y="1196752"/>
            <a:ext cx="7611635" cy="3693319"/>
          </a:xfrm>
          <a:prstGeom prst="rect">
            <a:avLst/>
          </a:prstGeom>
          <a:noFill/>
        </p:spPr>
        <p:txBody>
          <a:bodyPr wrap="none" rtlCol="0">
            <a:spAutoFit/>
          </a:bodyPr>
          <a:lstStyle/>
          <a:p>
            <a:pPr>
              <a:buFont typeface="Arial" pitchFamily="34" charset="0"/>
              <a:buChar char="•"/>
            </a:pPr>
            <a:r>
              <a:rPr lang="fr-FR" dirty="0" smtClean="0"/>
              <a:t> Faire les observations</a:t>
            </a:r>
          </a:p>
          <a:p>
            <a:pPr>
              <a:buFont typeface="Arial" pitchFamily="34" charset="0"/>
              <a:buChar char="•"/>
            </a:pPr>
            <a:endParaRPr lang="fr-FR" dirty="0" smtClean="0"/>
          </a:p>
          <a:p>
            <a:pPr>
              <a:buFont typeface="Arial" pitchFamily="34" charset="0"/>
              <a:buChar char="•"/>
            </a:pPr>
            <a:r>
              <a:rPr lang="fr-FR" dirty="0" smtClean="0"/>
              <a:t> Réduire les données pour obtenir un spectre brut</a:t>
            </a:r>
          </a:p>
          <a:p>
            <a:pPr>
              <a:buFont typeface="Arial" pitchFamily="34" charset="0"/>
              <a:buChar char="•"/>
            </a:pPr>
            <a:endParaRPr lang="fr-FR" dirty="0" smtClean="0"/>
          </a:p>
          <a:p>
            <a:pPr>
              <a:buFont typeface="Arial" pitchFamily="34" charset="0"/>
              <a:buChar char="•"/>
            </a:pPr>
            <a:r>
              <a:rPr lang="fr-FR" dirty="0" smtClean="0"/>
              <a:t> Soustraire le fond pour obtenir le spectre net</a:t>
            </a:r>
          </a:p>
          <a:p>
            <a:pPr>
              <a:buFont typeface="Arial" pitchFamily="34" charset="0"/>
              <a:buChar char="•"/>
            </a:pPr>
            <a:endParaRPr lang="fr-FR" dirty="0" smtClean="0"/>
          </a:p>
          <a:p>
            <a:pPr>
              <a:buFont typeface="Arial" pitchFamily="34" charset="0"/>
              <a:buChar char="•"/>
            </a:pPr>
            <a:r>
              <a:rPr lang="fr-FR" dirty="0" smtClean="0"/>
              <a:t> Trouver des raies et mesurer leur position</a:t>
            </a:r>
          </a:p>
          <a:p>
            <a:pPr>
              <a:buFont typeface="Arial" pitchFamily="34" charset="0"/>
              <a:buChar char="•"/>
            </a:pPr>
            <a:endParaRPr lang="fr-FR" dirty="0" smtClean="0"/>
          </a:p>
          <a:p>
            <a:pPr>
              <a:buFont typeface="Arial" pitchFamily="34" charset="0"/>
              <a:buChar char="•"/>
            </a:pPr>
            <a:r>
              <a:rPr lang="fr-FR" dirty="0" smtClean="0"/>
              <a:t> Trouver les éléments associés à ces raies</a:t>
            </a:r>
          </a:p>
          <a:p>
            <a:pPr>
              <a:buFont typeface="Arial" pitchFamily="34" charset="0"/>
              <a:buChar char="•"/>
            </a:pPr>
            <a:endParaRPr lang="fr-FR" dirty="0" smtClean="0"/>
          </a:p>
          <a:p>
            <a:pPr>
              <a:buFont typeface="Arial" pitchFamily="34" charset="0"/>
              <a:buChar char="•"/>
            </a:pPr>
            <a:r>
              <a:rPr lang="fr-FR" dirty="0" smtClean="0"/>
              <a:t> Mesurer la vitesse radiale à partir de ces </a:t>
            </a:r>
            <a:r>
              <a:rPr lang="fr-FR" dirty="0" smtClean="0"/>
              <a:t>positions ou la composition</a:t>
            </a:r>
            <a:endParaRPr lang="fr-FR" dirty="0" smtClean="0"/>
          </a:p>
          <a:p>
            <a:pPr>
              <a:buFont typeface="Arial" pitchFamily="34" charset="0"/>
              <a:buChar char="•"/>
            </a:pPr>
            <a:endParaRPr lang="fr-FR" dirty="0" smtClean="0"/>
          </a:p>
          <a:p>
            <a:pPr>
              <a:buFont typeface="Arial" pitchFamily="34" charset="0"/>
              <a:buChar char="•"/>
            </a:pPr>
            <a:r>
              <a:rPr lang="fr-FR" dirty="0" smtClean="0"/>
              <a:t> En déduire des propriétés pour les systèmes planétaires </a:t>
            </a:r>
            <a:r>
              <a:rPr lang="fr-FR" dirty="0" smtClean="0"/>
              <a:t>ou stellaires observés</a:t>
            </a: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6770893"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Votre stage en pratique</a:t>
            </a:r>
            <a:endParaRPr lang="fr-FR" sz="2400" dirty="0">
              <a:solidFill>
                <a:srgbClr val="FFFF00"/>
              </a:solidFill>
              <a:latin typeface="Copperplate Gothic Bold" pitchFamily="34" charset="0"/>
            </a:endParaRPr>
          </a:p>
        </p:txBody>
      </p:sp>
      <p:sp>
        <p:nvSpPr>
          <p:cNvPr id="3" name="ZoneTexte 2"/>
          <p:cNvSpPr txBox="1"/>
          <p:nvPr/>
        </p:nvSpPr>
        <p:spPr>
          <a:xfrm>
            <a:off x="539552" y="1280949"/>
            <a:ext cx="8064896" cy="4524315"/>
          </a:xfrm>
          <a:prstGeom prst="rect">
            <a:avLst/>
          </a:prstGeom>
          <a:noFill/>
        </p:spPr>
        <p:txBody>
          <a:bodyPr wrap="square" rtlCol="0">
            <a:spAutoFit/>
          </a:bodyPr>
          <a:lstStyle/>
          <a:p>
            <a:r>
              <a:rPr lang="fr-FR" dirty="0" smtClean="0"/>
              <a:t>Groupe 1 (hier soir) : mesure de populations stellaires dans les amas globulaires</a:t>
            </a:r>
          </a:p>
          <a:p>
            <a:r>
              <a:rPr lang="fr-FR" dirty="0" smtClean="0"/>
              <a:t>Présenter les observations réalisées</a:t>
            </a:r>
          </a:p>
          <a:p>
            <a:r>
              <a:rPr lang="fr-FR" dirty="0" smtClean="0"/>
              <a:t>Expliquer la sélection des raies recherchées</a:t>
            </a:r>
            <a:endParaRPr lang="fr-FR" dirty="0" smtClean="0"/>
          </a:p>
          <a:p>
            <a:endParaRPr lang="fr-FR" dirty="0" smtClean="0"/>
          </a:p>
          <a:p>
            <a:endParaRPr lang="fr-FR" dirty="0" smtClean="0"/>
          </a:p>
          <a:p>
            <a:endParaRPr lang="fr-FR" dirty="0" smtClean="0"/>
          </a:p>
          <a:p>
            <a:r>
              <a:rPr lang="fr-FR" dirty="0" smtClean="0"/>
              <a:t>Groupes 2 et 3 : mesure de redshift par effet Doppler</a:t>
            </a:r>
          </a:p>
          <a:p>
            <a:r>
              <a:rPr lang="fr-FR" dirty="0" smtClean="0"/>
              <a:t>Présenter les observations réalisées</a:t>
            </a:r>
          </a:p>
          <a:p>
            <a:r>
              <a:rPr lang="fr-FR" dirty="0" smtClean="0"/>
              <a:t>A partir de documents, étudier un système exo-planétaire</a:t>
            </a:r>
          </a:p>
          <a:p>
            <a:endParaRPr lang="fr-FR" dirty="0" smtClean="0"/>
          </a:p>
          <a:p>
            <a:endParaRPr lang="fr-FR" dirty="0" smtClean="0"/>
          </a:p>
          <a:p>
            <a:endParaRPr lang="fr-FR" dirty="0" smtClean="0"/>
          </a:p>
          <a:p>
            <a:r>
              <a:rPr lang="fr-FR" dirty="0" smtClean="0"/>
              <a:t>Tous :</a:t>
            </a:r>
          </a:p>
          <a:p>
            <a:r>
              <a:rPr lang="fr-FR" dirty="0" smtClean="0"/>
              <a:t>Estimer la vitesse radiale attendue dans le cadre d’un système stellaire « type » (étoile de 0.8 masses solaires, planète de 0.2 masses solaires, période de rotation de 8 jours, orbite circulaire)</a:t>
            </a:r>
            <a:endParaRPr lang="fr-F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2"/>
            <a:ext cx="4355976"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L’instrument SOPHIE</a:t>
            </a:r>
            <a:endParaRPr lang="fr-FR" sz="2400" dirty="0">
              <a:solidFill>
                <a:srgbClr val="FFFF00"/>
              </a:solidFill>
              <a:latin typeface="Copperplate Gothic Bold" pitchFamily="34" charset="0"/>
            </a:endParaRPr>
          </a:p>
        </p:txBody>
      </p:sp>
      <p:sp>
        <p:nvSpPr>
          <p:cNvPr id="3" name="ZoneTexte 2"/>
          <p:cNvSpPr txBox="1"/>
          <p:nvPr/>
        </p:nvSpPr>
        <p:spPr>
          <a:xfrm>
            <a:off x="395537" y="908720"/>
            <a:ext cx="4608512" cy="2862322"/>
          </a:xfrm>
          <a:prstGeom prst="rect">
            <a:avLst/>
          </a:prstGeom>
          <a:solidFill>
            <a:schemeClr val="bg1"/>
          </a:solidFill>
        </p:spPr>
        <p:txBody>
          <a:bodyPr wrap="square" rtlCol="0">
            <a:spAutoFit/>
          </a:bodyPr>
          <a:lstStyle/>
          <a:p>
            <a:r>
              <a:rPr lang="fr-FR" dirty="0" smtClean="0"/>
              <a:t>Spectromètre échelle SOPHIE</a:t>
            </a:r>
          </a:p>
          <a:p>
            <a:endParaRPr lang="fr-FR" dirty="0" smtClean="0"/>
          </a:p>
          <a:p>
            <a:r>
              <a:rPr lang="fr-FR" dirty="0" smtClean="0"/>
              <a:t>Instrument monté au foyer du 193cm</a:t>
            </a:r>
          </a:p>
          <a:p>
            <a:r>
              <a:rPr lang="fr-FR" dirty="0" smtClean="0"/>
              <a:t>Instrument thermalisé, sous atmosphère contrôlée</a:t>
            </a:r>
          </a:p>
          <a:p>
            <a:endParaRPr lang="fr-FR" dirty="0" smtClean="0"/>
          </a:p>
          <a:p>
            <a:r>
              <a:rPr lang="fr-FR" dirty="0" smtClean="0"/>
              <a:t>Résolution : 40 000 ou 75 000 (suivant le mode d’observation)</a:t>
            </a:r>
          </a:p>
          <a:p>
            <a:endParaRPr lang="fr-FR" dirty="0" smtClean="0"/>
          </a:p>
          <a:p>
            <a:endParaRPr lang="fr-FR" dirty="0" smtClean="0"/>
          </a:p>
        </p:txBody>
      </p:sp>
      <p:pic>
        <p:nvPicPr>
          <p:cNvPr id="4" name="Image 3" descr="SOPHIE_20060929_sm.jpg"/>
          <p:cNvPicPr>
            <a:picLocks noChangeAspect="1"/>
          </p:cNvPicPr>
          <p:nvPr/>
        </p:nvPicPr>
        <p:blipFill>
          <a:blip r:embed="rId2" cstate="print"/>
          <a:stretch>
            <a:fillRect/>
          </a:stretch>
        </p:blipFill>
        <p:spPr>
          <a:xfrm>
            <a:off x="5004048" y="1052736"/>
            <a:ext cx="3926188" cy="4975829"/>
          </a:xfrm>
          <a:prstGeom prst="rect">
            <a:avLst/>
          </a:prstGeom>
        </p:spPr>
      </p:pic>
      <p:pic>
        <p:nvPicPr>
          <p:cNvPr id="49154" name="Picture 2" descr="http://www.obs-hp.fr/guide/sophie/Spec_echelle_labo.jpg"/>
          <p:cNvPicPr>
            <a:picLocks noChangeAspect="1" noChangeArrowheads="1"/>
          </p:cNvPicPr>
          <p:nvPr/>
        </p:nvPicPr>
        <p:blipFill>
          <a:blip r:embed="rId3" cstate="print"/>
          <a:srcRect/>
          <a:stretch>
            <a:fillRect/>
          </a:stretch>
        </p:blipFill>
        <p:spPr bwMode="auto">
          <a:xfrm>
            <a:off x="395536" y="3429000"/>
            <a:ext cx="4099215" cy="306896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5828390"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Les méthodes spectroscopiques </a:t>
            </a:r>
            <a:endParaRPr lang="fr-FR" sz="2400" dirty="0">
              <a:solidFill>
                <a:srgbClr val="FFFF00"/>
              </a:solidFill>
              <a:latin typeface="Copperplate Gothic Bold" pitchFamily="34" charset="0"/>
            </a:endParaRPr>
          </a:p>
        </p:txBody>
      </p:sp>
      <p:sp>
        <p:nvSpPr>
          <p:cNvPr id="3" name="ZoneTexte 2"/>
          <p:cNvSpPr txBox="1"/>
          <p:nvPr/>
        </p:nvSpPr>
        <p:spPr>
          <a:xfrm>
            <a:off x="251520" y="980728"/>
            <a:ext cx="8640960" cy="2031325"/>
          </a:xfrm>
          <a:prstGeom prst="rect">
            <a:avLst/>
          </a:prstGeom>
          <a:noFill/>
        </p:spPr>
        <p:txBody>
          <a:bodyPr wrap="square" rtlCol="0">
            <a:spAutoFit/>
          </a:bodyPr>
          <a:lstStyle/>
          <a:p>
            <a:r>
              <a:rPr lang="fr-FR" dirty="0" smtClean="0"/>
              <a:t>Décomposer la lumière revient à mesure la longueur d’onde de chaque photon pour construire un histogramme de répartition en fonction de l’énergie (le spectre)</a:t>
            </a:r>
          </a:p>
          <a:p>
            <a:endParaRPr lang="fr-FR" dirty="0" smtClean="0"/>
          </a:p>
          <a:p>
            <a:r>
              <a:rPr lang="fr-FR" dirty="0" smtClean="0"/>
              <a:t>E = h × ν</a:t>
            </a:r>
          </a:p>
          <a:p>
            <a:endParaRPr lang="fr-FR" dirty="0" smtClean="0"/>
          </a:p>
          <a:p>
            <a:r>
              <a:rPr lang="fr-FR" dirty="0" smtClean="0"/>
              <a:t>Si un photon laisse toute son énergie quelque part, si je peux la mesurer, alors j’ai accès à sa fréquence, et donc sa longueur d’onde</a:t>
            </a:r>
          </a:p>
        </p:txBody>
      </p:sp>
      <p:sp>
        <p:nvSpPr>
          <p:cNvPr id="4" name="ZoneTexte 3"/>
          <p:cNvSpPr txBox="1"/>
          <p:nvPr/>
        </p:nvSpPr>
        <p:spPr>
          <a:xfrm>
            <a:off x="251520" y="3933056"/>
            <a:ext cx="8892480" cy="1477328"/>
          </a:xfrm>
          <a:prstGeom prst="rect">
            <a:avLst/>
          </a:prstGeom>
          <a:noFill/>
        </p:spPr>
        <p:txBody>
          <a:bodyPr wrap="square" rtlCol="0">
            <a:spAutoFit/>
          </a:bodyPr>
          <a:lstStyle/>
          <a:p>
            <a:r>
              <a:rPr lang="fr-FR" dirty="0" smtClean="0"/>
              <a:t>Cette méthode est possible, et est couramment utilisée à très courtes longueurs d’onde (rayons gamma), où l’énergie est grande (on peut atteindre le Joule !).</a:t>
            </a:r>
          </a:p>
          <a:p>
            <a:endParaRPr lang="fr-FR" dirty="0" smtClean="0"/>
          </a:p>
          <a:p>
            <a:r>
              <a:rPr lang="fr-FR" dirty="0" smtClean="0"/>
              <a:t>Dans le cas de l’optique, ce n’est pas encore possible : l’énergie est trop faible et le nombre de photons à mesurer par secondes trop grand. On utilise deux autres méthodes</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1817101"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Le prisme</a:t>
            </a:r>
            <a:endParaRPr lang="fr-FR" sz="2400" dirty="0">
              <a:solidFill>
                <a:srgbClr val="FFFF00"/>
              </a:solidFill>
              <a:latin typeface="Copperplate Gothic Bold" pitchFamily="34" charset="0"/>
            </a:endParaRPr>
          </a:p>
        </p:txBody>
      </p:sp>
      <p:pic>
        <p:nvPicPr>
          <p:cNvPr id="26628" name="Picture 4" descr="http://physiquejm.ovh.org/images/matphys/prisme.jpg"/>
          <p:cNvPicPr>
            <a:picLocks noChangeAspect="1" noChangeArrowheads="1"/>
          </p:cNvPicPr>
          <p:nvPr/>
        </p:nvPicPr>
        <p:blipFill>
          <a:blip r:embed="rId2" cstate="print"/>
          <a:srcRect/>
          <a:stretch>
            <a:fillRect/>
          </a:stretch>
        </p:blipFill>
        <p:spPr bwMode="auto">
          <a:xfrm>
            <a:off x="4285100" y="1700808"/>
            <a:ext cx="4858900" cy="3778399"/>
          </a:xfrm>
          <a:prstGeom prst="rect">
            <a:avLst/>
          </a:prstGeom>
          <a:noFill/>
        </p:spPr>
      </p:pic>
      <p:sp>
        <p:nvSpPr>
          <p:cNvPr id="5" name="ZoneTexte 4"/>
          <p:cNvSpPr txBox="1"/>
          <p:nvPr/>
        </p:nvSpPr>
        <p:spPr>
          <a:xfrm>
            <a:off x="323528" y="1124744"/>
            <a:ext cx="3816424" cy="923330"/>
          </a:xfrm>
          <a:prstGeom prst="rect">
            <a:avLst/>
          </a:prstGeom>
          <a:noFill/>
        </p:spPr>
        <p:txBody>
          <a:bodyPr wrap="square" rtlCol="0">
            <a:spAutoFit/>
          </a:bodyPr>
          <a:lstStyle/>
          <a:p>
            <a:r>
              <a:rPr lang="fr-FR" dirty="0" smtClean="0"/>
              <a:t>Méthode la plus ancienne.</a:t>
            </a:r>
          </a:p>
          <a:p>
            <a:r>
              <a:rPr lang="fr-FR" dirty="0" smtClean="0"/>
              <a:t>Se base sur la réfraction de la lumière dans un corps transparent</a:t>
            </a:r>
            <a:endParaRPr lang="fr-FR" dirty="0"/>
          </a:p>
        </p:txBody>
      </p:sp>
      <p:sp>
        <p:nvSpPr>
          <p:cNvPr id="7" name="ZoneTexte 6"/>
          <p:cNvSpPr txBox="1"/>
          <p:nvPr/>
        </p:nvSpPr>
        <p:spPr>
          <a:xfrm>
            <a:off x="395536" y="2852936"/>
            <a:ext cx="3528392" cy="3416320"/>
          </a:xfrm>
          <a:prstGeom prst="rect">
            <a:avLst/>
          </a:prstGeom>
          <a:noFill/>
        </p:spPr>
        <p:txBody>
          <a:bodyPr wrap="square" rtlCol="0">
            <a:spAutoFit/>
          </a:bodyPr>
          <a:lstStyle/>
          <a:p>
            <a:r>
              <a:rPr lang="fr-FR" dirty="0" smtClean="0">
                <a:solidFill>
                  <a:srgbClr val="FF0000"/>
                </a:solidFill>
              </a:rPr>
              <a:t>Inconvénients</a:t>
            </a:r>
          </a:p>
          <a:p>
            <a:pPr marL="800100" lvl="1" indent="-342900" algn="just">
              <a:buFont typeface="+mj-lt"/>
              <a:buAutoNum type="arabicPeriod"/>
            </a:pPr>
            <a:r>
              <a:rPr lang="fr-FR" dirty="0" smtClean="0"/>
              <a:t>la résolution maximale est faible (~1000)</a:t>
            </a:r>
          </a:p>
          <a:p>
            <a:pPr marL="800100" lvl="1" indent="-342900" algn="just">
              <a:buFont typeface="+mj-lt"/>
              <a:buAutoNum type="arabicPeriod"/>
            </a:pPr>
            <a:endParaRPr lang="fr-FR" dirty="0" smtClean="0"/>
          </a:p>
          <a:p>
            <a:pPr marL="800100" lvl="1" indent="-342900" algn="just">
              <a:buFont typeface="+mj-lt"/>
              <a:buAutoNum type="arabicPeriod"/>
            </a:pPr>
            <a:r>
              <a:rPr lang="fr-FR" dirty="0" smtClean="0"/>
              <a:t>Il est impossible de trouver un corps parfaitement  transparent à tout (il y des déformations spectrales)</a:t>
            </a:r>
          </a:p>
          <a:p>
            <a:endParaRPr lang="fr-FR" dirty="0" smtClean="0"/>
          </a:p>
          <a:p>
            <a:endParaRPr lang="fr-FR" dirty="0" smtClean="0"/>
          </a:p>
          <a:p>
            <a:r>
              <a:rPr lang="fr-FR" dirty="0" smtClean="0">
                <a:solidFill>
                  <a:srgbClr val="FF0000"/>
                </a:solidFill>
              </a:rPr>
              <a:t>Avantage</a:t>
            </a:r>
          </a:p>
          <a:p>
            <a:pPr lvl="1"/>
            <a:r>
              <a:rPr lang="fr-FR" dirty="0" smtClean="0"/>
              <a:t>Facile à réaliser</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3543727"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Le réseau dispersif</a:t>
            </a:r>
            <a:endParaRPr lang="fr-FR" sz="2400" dirty="0">
              <a:solidFill>
                <a:srgbClr val="FFFF00"/>
              </a:solidFill>
              <a:latin typeface="Copperplate Gothic Bold" pitchFamily="34" charset="0"/>
            </a:endParaRPr>
          </a:p>
        </p:txBody>
      </p:sp>
      <p:sp>
        <p:nvSpPr>
          <p:cNvPr id="4" name="ZoneTexte 3"/>
          <p:cNvSpPr txBox="1"/>
          <p:nvPr/>
        </p:nvSpPr>
        <p:spPr>
          <a:xfrm>
            <a:off x="251520" y="1281534"/>
            <a:ext cx="4176464" cy="923330"/>
          </a:xfrm>
          <a:prstGeom prst="rect">
            <a:avLst/>
          </a:prstGeom>
          <a:noFill/>
        </p:spPr>
        <p:txBody>
          <a:bodyPr wrap="square" rtlCol="0">
            <a:spAutoFit/>
          </a:bodyPr>
          <a:lstStyle/>
          <a:p>
            <a:r>
              <a:rPr lang="fr-FR" dirty="0" smtClean="0"/>
              <a:t>Il s’agit d’un dispositif regroupant un ensemble de fente (réseau par transmission)</a:t>
            </a:r>
          </a:p>
        </p:txBody>
      </p:sp>
      <p:grpSp>
        <p:nvGrpSpPr>
          <p:cNvPr id="16" name="Groupe 15"/>
          <p:cNvGrpSpPr/>
          <p:nvPr/>
        </p:nvGrpSpPr>
        <p:grpSpPr>
          <a:xfrm>
            <a:off x="5292080" y="1052736"/>
            <a:ext cx="3096344" cy="1296144"/>
            <a:chOff x="4355976" y="1268760"/>
            <a:chExt cx="3096344" cy="1296144"/>
          </a:xfrm>
        </p:grpSpPr>
        <p:grpSp>
          <p:nvGrpSpPr>
            <p:cNvPr id="14" name="Groupe 13"/>
            <p:cNvGrpSpPr/>
            <p:nvPr/>
          </p:nvGrpSpPr>
          <p:grpSpPr>
            <a:xfrm>
              <a:off x="4355976" y="1268760"/>
              <a:ext cx="3096344" cy="1296144"/>
              <a:chOff x="5220072" y="1052736"/>
              <a:chExt cx="3096344" cy="1296144"/>
            </a:xfrm>
          </p:grpSpPr>
          <p:sp>
            <p:nvSpPr>
              <p:cNvPr id="5" name="Rectangle 4"/>
              <p:cNvSpPr/>
              <p:nvPr/>
            </p:nvSpPr>
            <p:spPr>
              <a:xfrm>
                <a:off x="5220072" y="1052736"/>
                <a:ext cx="216024" cy="12961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580112" y="1052736"/>
                <a:ext cx="216024" cy="12961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940152" y="1052736"/>
                <a:ext cx="216024" cy="12961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300192" y="1052736"/>
                <a:ext cx="216024" cy="12961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660232" y="1052736"/>
                <a:ext cx="216024" cy="12961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8100392" y="1052736"/>
                <a:ext cx="216024" cy="12961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7740352" y="1052736"/>
                <a:ext cx="216024" cy="12961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7380312" y="1052736"/>
                <a:ext cx="216024" cy="12961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7020272" y="1052736"/>
                <a:ext cx="216024" cy="12961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14"/>
            <p:cNvSpPr/>
            <p:nvPr/>
          </p:nvSpPr>
          <p:spPr>
            <a:xfrm>
              <a:off x="4355976" y="1268760"/>
              <a:ext cx="3096344" cy="12961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ZoneTexte 16"/>
          <p:cNvSpPr txBox="1"/>
          <p:nvPr/>
        </p:nvSpPr>
        <p:spPr>
          <a:xfrm>
            <a:off x="251520" y="2588711"/>
            <a:ext cx="2747355" cy="1200329"/>
          </a:xfrm>
          <a:prstGeom prst="rect">
            <a:avLst/>
          </a:prstGeom>
          <a:noFill/>
        </p:spPr>
        <p:txBody>
          <a:bodyPr wrap="none" rtlCol="0">
            <a:spAutoFit/>
          </a:bodyPr>
          <a:lstStyle/>
          <a:p>
            <a:r>
              <a:rPr lang="fr-FR" dirty="0" smtClean="0">
                <a:solidFill>
                  <a:srgbClr val="FF0000"/>
                </a:solidFill>
              </a:rPr>
              <a:t>Les 3 grandeurs du réseau :</a:t>
            </a:r>
          </a:p>
          <a:p>
            <a:r>
              <a:rPr lang="fr-FR" dirty="0" smtClean="0"/>
              <a:t>largeur de fente : E</a:t>
            </a:r>
          </a:p>
          <a:p>
            <a:r>
              <a:rPr lang="fr-FR" dirty="0" smtClean="0"/>
              <a:t>longueur du réseau : L</a:t>
            </a:r>
          </a:p>
          <a:p>
            <a:r>
              <a:rPr lang="fr-FR" dirty="0" smtClean="0"/>
              <a:t>pas du réseau : a</a:t>
            </a:r>
            <a:endParaRPr lang="fr-FR" dirty="0"/>
          </a:p>
        </p:txBody>
      </p:sp>
      <p:sp>
        <p:nvSpPr>
          <p:cNvPr id="18" name="ZoneTexte 17"/>
          <p:cNvSpPr txBox="1"/>
          <p:nvPr/>
        </p:nvSpPr>
        <p:spPr>
          <a:xfrm>
            <a:off x="323528" y="4437112"/>
            <a:ext cx="5456365" cy="1477328"/>
          </a:xfrm>
          <a:prstGeom prst="rect">
            <a:avLst/>
          </a:prstGeom>
          <a:noFill/>
        </p:spPr>
        <p:txBody>
          <a:bodyPr wrap="none" rtlCol="0">
            <a:spAutoFit/>
          </a:bodyPr>
          <a:lstStyle/>
          <a:p>
            <a:r>
              <a:rPr lang="fr-FR" dirty="0" smtClean="0">
                <a:solidFill>
                  <a:srgbClr val="FF0000"/>
                </a:solidFill>
              </a:rPr>
              <a:t>Relation donnant la position des maximums d’intensité :</a:t>
            </a:r>
          </a:p>
          <a:p>
            <a:endParaRPr lang="fr-FR" dirty="0" smtClean="0"/>
          </a:p>
          <a:p>
            <a:r>
              <a:rPr lang="fr-FR" dirty="0" smtClean="0"/>
              <a:t>a (sin </a:t>
            </a:r>
            <a:r>
              <a:rPr lang="el-GR" dirty="0" smtClean="0"/>
              <a:t>θ</a:t>
            </a:r>
            <a:r>
              <a:rPr lang="fr-FR" baseline="-25000" dirty="0" smtClean="0"/>
              <a:t>out</a:t>
            </a:r>
            <a:r>
              <a:rPr lang="fr-FR" dirty="0" smtClean="0"/>
              <a:t> – sin </a:t>
            </a:r>
            <a:r>
              <a:rPr lang="el-GR" dirty="0" smtClean="0"/>
              <a:t>θ</a:t>
            </a:r>
            <a:r>
              <a:rPr lang="fr-FR" baseline="-25000" dirty="0" smtClean="0"/>
              <a:t>in</a:t>
            </a:r>
            <a:r>
              <a:rPr lang="fr-FR" dirty="0" smtClean="0"/>
              <a:t>) = k</a:t>
            </a:r>
            <a:r>
              <a:rPr lang="el-GR" dirty="0" smtClean="0"/>
              <a:t>λ</a:t>
            </a:r>
            <a:endParaRPr lang="fr-FR" dirty="0" smtClean="0"/>
          </a:p>
          <a:p>
            <a:endParaRPr lang="fr-FR" dirty="0" smtClean="0"/>
          </a:p>
          <a:p>
            <a:r>
              <a:rPr lang="fr-FR" dirty="0" smtClean="0"/>
              <a:t>avec </a:t>
            </a:r>
            <a:r>
              <a:rPr lang="el-GR" dirty="0" smtClean="0"/>
              <a:t>θ</a:t>
            </a:r>
            <a:r>
              <a:rPr lang="fr-FR" baseline="-25000" dirty="0" smtClean="0"/>
              <a:t>in</a:t>
            </a:r>
            <a:r>
              <a:rPr lang="fr-FR" dirty="0" smtClean="0"/>
              <a:t> </a:t>
            </a:r>
            <a:r>
              <a:rPr lang="el-GR" dirty="0" smtClean="0"/>
              <a:t>θ</a:t>
            </a:r>
            <a:r>
              <a:rPr lang="fr-FR" baseline="-25000" dirty="0" smtClean="0"/>
              <a:t>out</a:t>
            </a:r>
            <a:r>
              <a:rPr lang="fr-FR" dirty="0" smtClean="0"/>
              <a:t> les angles incident et de sortie du réseau</a:t>
            </a:r>
          </a:p>
        </p:txBody>
      </p:sp>
      <p:pic>
        <p:nvPicPr>
          <p:cNvPr id="26626" name="Picture 2" descr="http://upload.wikimedia.org/wikipedia/commons/thumb/e/e8/Double_slit_simulated.jpg/150px-Double_slit_simulated.jpg"/>
          <p:cNvPicPr>
            <a:picLocks noChangeAspect="1" noChangeArrowheads="1"/>
          </p:cNvPicPr>
          <p:nvPr/>
        </p:nvPicPr>
        <p:blipFill>
          <a:blip r:embed="rId2" cstate="print"/>
          <a:srcRect/>
          <a:stretch>
            <a:fillRect/>
          </a:stretch>
        </p:blipFill>
        <p:spPr bwMode="auto">
          <a:xfrm>
            <a:off x="6012160" y="3717032"/>
            <a:ext cx="1944216" cy="254044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9511"/>
            <a:ext cx="3543727"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Le réseau dispersif</a:t>
            </a:r>
            <a:endParaRPr lang="fr-FR" sz="2400" dirty="0">
              <a:solidFill>
                <a:srgbClr val="FFFF00"/>
              </a:solidFill>
              <a:latin typeface="Copperplate Gothic Bold" pitchFamily="34" charset="0"/>
            </a:endParaRPr>
          </a:p>
        </p:txBody>
      </p:sp>
      <p:pic>
        <p:nvPicPr>
          <p:cNvPr id="4" name="Image 3" descr="pic-00001.jpg"/>
          <p:cNvPicPr>
            <a:picLocks noChangeAspect="1"/>
          </p:cNvPicPr>
          <p:nvPr/>
        </p:nvPicPr>
        <p:blipFill>
          <a:blip r:embed="rId2" cstate="print"/>
          <a:srcRect l="25713" t="41999" r="36415" b="4451"/>
          <a:stretch>
            <a:fillRect/>
          </a:stretch>
        </p:blipFill>
        <p:spPr>
          <a:xfrm rot="16200000">
            <a:off x="2318981" y="-1128274"/>
            <a:ext cx="4536504" cy="8898526"/>
          </a:xfrm>
          <a:prstGeom prst="rect">
            <a:avLst/>
          </a:prstGeom>
        </p:spPr>
      </p:pic>
      <p:sp>
        <p:nvSpPr>
          <p:cNvPr id="6" name="ZoneTexte 5"/>
          <p:cNvSpPr txBox="1"/>
          <p:nvPr/>
        </p:nvSpPr>
        <p:spPr>
          <a:xfrm>
            <a:off x="5724128" y="1124744"/>
            <a:ext cx="828112" cy="369332"/>
          </a:xfrm>
          <a:prstGeom prst="rect">
            <a:avLst/>
          </a:prstGeom>
          <a:noFill/>
        </p:spPr>
        <p:txBody>
          <a:bodyPr wrap="none" rtlCol="0">
            <a:spAutoFit/>
          </a:bodyPr>
          <a:lstStyle/>
          <a:p>
            <a:r>
              <a:rPr lang="fr-FR" dirty="0" smtClean="0"/>
              <a:t>u = k/a</a:t>
            </a:r>
            <a:endParaRPr lang="fr-FR" dirty="0"/>
          </a:p>
        </p:txBody>
      </p:sp>
      <p:sp>
        <p:nvSpPr>
          <p:cNvPr id="7" name="ZoneTexte 6"/>
          <p:cNvSpPr txBox="1"/>
          <p:nvPr/>
        </p:nvSpPr>
        <p:spPr>
          <a:xfrm>
            <a:off x="3203848" y="5157192"/>
            <a:ext cx="2924840" cy="369332"/>
          </a:xfrm>
          <a:prstGeom prst="rect">
            <a:avLst/>
          </a:prstGeom>
          <a:solidFill>
            <a:schemeClr val="bg1"/>
          </a:solidFill>
        </p:spPr>
        <p:txBody>
          <a:bodyPr wrap="none" rtlCol="0">
            <a:spAutoFit/>
          </a:bodyPr>
          <a:lstStyle/>
          <a:p>
            <a:r>
              <a:rPr lang="fr-FR" dirty="0" smtClean="0"/>
              <a:t>u = k/a = (sin </a:t>
            </a:r>
            <a:r>
              <a:rPr lang="el-GR" dirty="0" smtClean="0"/>
              <a:t>θ</a:t>
            </a:r>
            <a:r>
              <a:rPr lang="fr-FR" baseline="-25000" dirty="0" smtClean="0"/>
              <a:t>out</a:t>
            </a:r>
            <a:r>
              <a:rPr lang="fr-FR" dirty="0" smtClean="0"/>
              <a:t> – sin </a:t>
            </a:r>
            <a:r>
              <a:rPr lang="el-GR" dirty="0" smtClean="0"/>
              <a:t>θ</a:t>
            </a:r>
            <a:r>
              <a:rPr lang="fr-FR" baseline="-25000" dirty="0" smtClean="0"/>
              <a:t>in</a:t>
            </a:r>
            <a:r>
              <a:rPr lang="fr-FR" dirty="0" smtClean="0"/>
              <a:t>) / </a:t>
            </a:r>
            <a:r>
              <a:rPr lang="el-GR" dirty="0" smtClean="0"/>
              <a:t>λ</a:t>
            </a:r>
            <a:endParaRPr lang="fr-FR"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621811"/>
            <a:ext cx="2952328" cy="2031325"/>
          </a:xfrm>
          <a:prstGeom prst="rect">
            <a:avLst/>
          </a:prstGeom>
        </p:spPr>
        <p:txBody>
          <a:bodyPr wrap="square">
            <a:spAutoFit/>
          </a:bodyPr>
          <a:lstStyle/>
          <a:p>
            <a:r>
              <a:rPr lang="fr-FR" dirty="0" smtClean="0">
                <a:solidFill>
                  <a:srgbClr val="FF0000"/>
                </a:solidFill>
              </a:rPr>
              <a:t>inconvénient</a:t>
            </a:r>
          </a:p>
          <a:p>
            <a:r>
              <a:rPr lang="fr-FR" dirty="0" smtClean="0"/>
              <a:t>maximum d’émission à l’ordre 0 (pas pratique)</a:t>
            </a:r>
          </a:p>
          <a:p>
            <a:endParaRPr lang="fr-FR" dirty="0" smtClean="0"/>
          </a:p>
          <a:p>
            <a:r>
              <a:rPr lang="fr-FR" dirty="0" smtClean="0">
                <a:solidFill>
                  <a:srgbClr val="FF0000"/>
                </a:solidFill>
              </a:rPr>
              <a:t>avantage</a:t>
            </a:r>
          </a:p>
          <a:p>
            <a:r>
              <a:rPr lang="fr-FR" dirty="0" smtClean="0"/>
              <a:t>La résolution spectrale est beaucoup plus grande</a:t>
            </a:r>
          </a:p>
        </p:txBody>
      </p:sp>
      <p:pic>
        <p:nvPicPr>
          <p:cNvPr id="3" name="Picture 2" descr="http://physique-eea.ujf-grenoble.fr/intra/Organisation/CESIRE/OPT/DocsOptique/PhotoOptWeb/RecouvOrdresReseau.jpg"/>
          <p:cNvPicPr>
            <a:picLocks noChangeAspect="1" noChangeArrowheads="1"/>
          </p:cNvPicPr>
          <p:nvPr/>
        </p:nvPicPr>
        <p:blipFill>
          <a:blip r:embed="rId2" cstate="print"/>
          <a:srcRect/>
          <a:stretch>
            <a:fillRect/>
          </a:stretch>
        </p:blipFill>
        <p:spPr bwMode="auto">
          <a:xfrm>
            <a:off x="3203848" y="2448870"/>
            <a:ext cx="5760640" cy="2492298"/>
          </a:xfrm>
          <a:prstGeom prst="rect">
            <a:avLst/>
          </a:prstGeom>
          <a:noFill/>
        </p:spPr>
      </p:pic>
      <p:sp>
        <p:nvSpPr>
          <p:cNvPr id="4" name="ZoneTexte 3"/>
          <p:cNvSpPr txBox="1"/>
          <p:nvPr/>
        </p:nvSpPr>
        <p:spPr>
          <a:xfrm>
            <a:off x="0" y="79511"/>
            <a:ext cx="3543727" cy="461665"/>
          </a:xfrm>
          <a:prstGeom prst="rect">
            <a:avLst/>
          </a:prstGeom>
          <a:noFill/>
        </p:spPr>
        <p:txBody>
          <a:bodyPr wrap="square" rtlCol="0" anchor="ctr">
            <a:spAutoFit/>
          </a:bodyPr>
          <a:lstStyle/>
          <a:p>
            <a:r>
              <a:rPr lang="fr-FR" sz="2400" dirty="0" smtClean="0">
                <a:solidFill>
                  <a:srgbClr val="FFFF00"/>
                </a:solidFill>
                <a:latin typeface="Copperplate Gothic Bold" pitchFamily="34" charset="0"/>
              </a:rPr>
              <a:t>Le réseau dispersif</a:t>
            </a:r>
            <a:endParaRPr lang="fr-FR" sz="2400" dirty="0">
              <a:solidFill>
                <a:srgbClr val="FFFF00"/>
              </a:solidFill>
              <a:latin typeface="Copperplate Gothic Bold" pitchFamily="34" charset="0"/>
            </a:endParaRPr>
          </a:p>
        </p:txBody>
      </p:sp>
      <p:sp>
        <p:nvSpPr>
          <p:cNvPr id="5" name="ZoneTexte 4"/>
          <p:cNvSpPr txBox="1"/>
          <p:nvPr/>
        </p:nvSpPr>
        <p:spPr>
          <a:xfrm>
            <a:off x="179513" y="908720"/>
            <a:ext cx="8640960" cy="646331"/>
          </a:xfrm>
          <a:prstGeom prst="rect">
            <a:avLst/>
          </a:prstGeom>
          <a:noFill/>
        </p:spPr>
        <p:txBody>
          <a:bodyPr wrap="square" rtlCol="0">
            <a:spAutoFit/>
          </a:bodyPr>
          <a:lstStyle/>
          <a:p>
            <a:r>
              <a:rPr lang="fr-FR" dirty="0" smtClean="0"/>
              <a:t>Dans le cas des ondes </a:t>
            </a:r>
            <a:r>
              <a:rPr lang="fr-FR" dirty="0" err="1" smtClean="0"/>
              <a:t>polychromatiques</a:t>
            </a:r>
            <a:r>
              <a:rPr lang="fr-FR" dirty="0" smtClean="0"/>
              <a:t>, la position de chaque ordre varie en fonction de la longueur d’onde (sauf ordre 0) : il est possible de décomposer la lumière</a:t>
            </a:r>
            <a:endParaRPr lang="fr-FR" dirty="0"/>
          </a:p>
        </p:txBody>
      </p:sp>
      <p:sp>
        <p:nvSpPr>
          <p:cNvPr id="6" name="ZoneTexte 5"/>
          <p:cNvSpPr txBox="1"/>
          <p:nvPr/>
        </p:nvSpPr>
        <p:spPr>
          <a:xfrm>
            <a:off x="107504" y="5518973"/>
            <a:ext cx="8550867" cy="646331"/>
          </a:xfrm>
          <a:prstGeom prst="rect">
            <a:avLst/>
          </a:prstGeom>
          <a:noFill/>
        </p:spPr>
        <p:txBody>
          <a:bodyPr wrap="none" rtlCol="0">
            <a:spAutoFit/>
          </a:bodyPr>
          <a:lstStyle/>
          <a:p>
            <a:r>
              <a:rPr lang="fr-FR" dirty="0" smtClean="0"/>
              <a:t>L’idéal est d’avoir un maximum d’émission sur un ordre non nul, et peu d’ordres lumineux</a:t>
            </a:r>
          </a:p>
          <a:p>
            <a:r>
              <a:rPr lang="fr-FR" dirty="0" smtClean="0"/>
              <a:t>Ceci passe par un réseau par réflexion</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10826</TotalTime>
  <Words>2432</Words>
  <Application>Microsoft Office PowerPoint</Application>
  <PresentationFormat>Affichage à l'écran (4:3)</PresentationFormat>
  <Paragraphs>373</Paragraphs>
  <Slides>43</Slides>
  <Notes>0</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bruce</dc:creator>
  <cp:lastModifiedBy> Bruce Gendre</cp:lastModifiedBy>
  <cp:revision>15</cp:revision>
  <dcterms:created xsi:type="dcterms:W3CDTF">2010-06-15T11:30:15Z</dcterms:created>
  <dcterms:modified xsi:type="dcterms:W3CDTF">2010-07-12T11:21:04Z</dcterms:modified>
</cp:coreProperties>
</file>